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92" r:id="rId5"/>
    <p:sldMasterId id="2147483693" r:id="rId6"/>
    <p:sldMasterId id="2147483694"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Lst>
  <p:sldSz cy="5143500" cx="9144000"/>
  <p:notesSz cx="6858000" cy="9144000"/>
  <p:embeddedFontLst>
    <p:embeddedFont>
      <p:font typeface="Dosis"/>
      <p:regular r:id="rId30"/>
      <p:bold r:id="rId31"/>
    </p:embeddedFont>
    <p:embeddedFont>
      <p:font typeface="Roboto Black"/>
      <p:bold r:id="rId32"/>
      <p:boldItalic r:id="rId33"/>
    </p:embeddedFont>
    <p:embeddedFont>
      <p:font typeface="Roboto Thin"/>
      <p:regular r:id="rId34"/>
      <p:bold r:id="rId35"/>
      <p:italic r:id="rId36"/>
      <p:boldItalic r:id="rId37"/>
    </p:embeddedFont>
    <p:embeddedFont>
      <p:font typeface="Roboto"/>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60BDF8D7-AFA9-412E-A79F-3B8E0348F5FA}">
  <a:tblStyle styleId="{60BDF8D7-AFA9-412E-A79F-3B8E0348F5FA}"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20" Type="http://schemas.openxmlformats.org/officeDocument/2006/relationships/slide" Target="slides/slide12.xml"/><Relationship Id="rId41" Type="http://schemas.openxmlformats.org/officeDocument/2006/relationships/font" Target="fonts/Roboto-boldItalic.fntdata"/><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1.xml"/><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Dosis-bold.fntdata"/><Relationship Id="rId30" Type="http://schemas.openxmlformats.org/officeDocument/2006/relationships/font" Target="fonts/Dosis-regular.fntdata"/><Relationship Id="rId11" Type="http://schemas.openxmlformats.org/officeDocument/2006/relationships/slide" Target="slides/slide3.xml"/><Relationship Id="rId33" Type="http://schemas.openxmlformats.org/officeDocument/2006/relationships/font" Target="fonts/RobotoBlack-boldItalic.fntdata"/><Relationship Id="rId10" Type="http://schemas.openxmlformats.org/officeDocument/2006/relationships/slide" Target="slides/slide2.xml"/><Relationship Id="rId32" Type="http://schemas.openxmlformats.org/officeDocument/2006/relationships/font" Target="fonts/RobotoBlack-bold.fntdata"/><Relationship Id="rId13" Type="http://schemas.openxmlformats.org/officeDocument/2006/relationships/slide" Target="slides/slide5.xml"/><Relationship Id="rId35" Type="http://schemas.openxmlformats.org/officeDocument/2006/relationships/font" Target="fonts/RobotoThin-bold.fntdata"/><Relationship Id="rId12" Type="http://schemas.openxmlformats.org/officeDocument/2006/relationships/slide" Target="slides/slide4.xml"/><Relationship Id="rId34" Type="http://schemas.openxmlformats.org/officeDocument/2006/relationships/font" Target="fonts/RobotoThin-regular.fntdata"/><Relationship Id="rId15" Type="http://schemas.openxmlformats.org/officeDocument/2006/relationships/slide" Target="slides/slide7.xml"/><Relationship Id="rId37" Type="http://schemas.openxmlformats.org/officeDocument/2006/relationships/font" Target="fonts/RobotoThin-boldItalic.fntdata"/><Relationship Id="rId14" Type="http://schemas.openxmlformats.org/officeDocument/2006/relationships/slide" Target="slides/slide6.xml"/><Relationship Id="rId36" Type="http://schemas.openxmlformats.org/officeDocument/2006/relationships/font" Target="fonts/RobotoThin-italic.fntdata"/><Relationship Id="rId17" Type="http://schemas.openxmlformats.org/officeDocument/2006/relationships/slide" Target="slides/slide9.xml"/><Relationship Id="rId39" Type="http://schemas.openxmlformats.org/officeDocument/2006/relationships/font" Target="fonts/Roboto-bold.fntdata"/><Relationship Id="rId16" Type="http://schemas.openxmlformats.org/officeDocument/2006/relationships/slide" Target="slides/slide8.xml"/><Relationship Id="rId38" Type="http://schemas.openxmlformats.org/officeDocument/2006/relationships/font" Target="fonts/Roboto-regular.fntdata"/><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Google Shape;339;g45f1843b403ca7a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g45f1843b403ca7a5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g45f1843b403ca7a5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 name="Google Shape;348;g45f1843b403ca7a5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45f1843b403ca7a5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6" name="Google Shape;356;g45f1843b403ca7a5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65c2c74fe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g65c2c74fee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0" name="Shape 370"/>
        <p:cNvGrpSpPr/>
        <p:nvPr/>
      </p:nvGrpSpPr>
      <p:grpSpPr>
        <a:xfrm>
          <a:off x="0" y="0"/>
          <a:ext cx="0" cy="0"/>
          <a:chOff x="0" y="0"/>
          <a:chExt cx="0" cy="0"/>
        </a:xfrm>
      </p:grpSpPr>
      <p:sp>
        <p:nvSpPr>
          <p:cNvPr id="371" name="Google Shape;371;g65c2c74fe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2" name="Google Shape;372;g65c2c74fee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g65c2c74fe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g65c2c74fee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6" name="Shape 386"/>
        <p:cNvGrpSpPr/>
        <p:nvPr/>
      </p:nvGrpSpPr>
      <p:grpSpPr>
        <a:xfrm>
          <a:off x="0" y="0"/>
          <a:ext cx="0" cy="0"/>
          <a:chOff x="0" y="0"/>
          <a:chExt cx="0" cy="0"/>
        </a:xfrm>
      </p:grpSpPr>
      <p:sp>
        <p:nvSpPr>
          <p:cNvPr id="387" name="Google Shape;387;g65c2c74fe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 name="Google Shape;388;g65c2c74fee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65c2c74fe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6" name="Google Shape;396;g65c2c74fee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2" name="Shape 402"/>
        <p:cNvGrpSpPr/>
        <p:nvPr/>
      </p:nvGrpSpPr>
      <p:grpSpPr>
        <a:xfrm>
          <a:off x="0" y="0"/>
          <a:ext cx="0" cy="0"/>
          <a:chOff x="0" y="0"/>
          <a:chExt cx="0" cy="0"/>
        </a:xfrm>
      </p:grpSpPr>
      <p:sp>
        <p:nvSpPr>
          <p:cNvPr id="403" name="Google Shape;403;g65b32a9097_0_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4" name="Google Shape;404;g65b32a9097_0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7" name="Shape 407"/>
        <p:cNvGrpSpPr/>
        <p:nvPr/>
      </p:nvGrpSpPr>
      <p:grpSpPr>
        <a:xfrm>
          <a:off x="0" y="0"/>
          <a:ext cx="0" cy="0"/>
          <a:chOff x="0" y="0"/>
          <a:chExt cx="0" cy="0"/>
        </a:xfrm>
      </p:grpSpPr>
      <p:sp>
        <p:nvSpPr>
          <p:cNvPr id="408" name="Google Shape;40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9" name="Google Shape;40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Google Shape;415;g65b32a9097_0_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6" name="Google Shape;416;g65b32a9097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Google Shape;420;g6ae1bdb5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6ae1bdb5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p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65b32a9097_0_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g65b32a9097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65b32a909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65b32a909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5" name="Shape 315"/>
        <p:cNvGrpSpPr/>
        <p:nvPr/>
      </p:nvGrpSpPr>
      <p:grpSpPr>
        <a:xfrm>
          <a:off x="0" y="0"/>
          <a:ext cx="0" cy="0"/>
          <a:chOff x="0" y="0"/>
          <a:chExt cx="0" cy="0"/>
        </a:xfrm>
      </p:grpSpPr>
      <p:sp>
        <p:nvSpPr>
          <p:cNvPr id="316" name="Google Shape;316;g65b32a909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65b32a909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65b32a9097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g65b32a909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45f1843b403ca7a5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45f1843b403ca7a5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65b32a909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 name="Google Shape;332;g65b32a9097_0_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9" name="Shape 9"/>
        <p:cNvGrpSpPr/>
        <p:nvPr/>
      </p:nvGrpSpPr>
      <p:grpSpPr>
        <a:xfrm>
          <a:off x="0" y="0"/>
          <a:ext cx="0" cy="0"/>
          <a:chOff x="0" y="0"/>
          <a:chExt cx="0" cy="0"/>
        </a:xfrm>
      </p:grpSpPr>
      <p:sp>
        <p:nvSpPr>
          <p:cNvPr id="10" name="Google Shape;10;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Font typeface="Roboto"/>
              <a:buNone/>
              <a:defRPr>
                <a:latin typeface="Roboto"/>
                <a:ea typeface="Roboto"/>
                <a:cs typeface="Roboto"/>
                <a:sym typeface="Roboto"/>
              </a:defRPr>
            </a:lvl1pPr>
            <a:lvl2pPr lvl="1" algn="l">
              <a:lnSpc>
                <a:spcPct val="100000"/>
              </a:lnSpc>
              <a:spcBef>
                <a:spcPts val="0"/>
              </a:spcBef>
              <a:spcAft>
                <a:spcPts val="0"/>
              </a:spcAft>
              <a:buSzPts val="2800"/>
              <a:buFont typeface="Roboto"/>
              <a:buNone/>
              <a:defRPr>
                <a:latin typeface="Roboto"/>
                <a:ea typeface="Roboto"/>
                <a:cs typeface="Roboto"/>
                <a:sym typeface="Roboto"/>
              </a:defRPr>
            </a:lvl2pPr>
            <a:lvl3pPr lvl="2" algn="l">
              <a:lnSpc>
                <a:spcPct val="100000"/>
              </a:lnSpc>
              <a:spcBef>
                <a:spcPts val="0"/>
              </a:spcBef>
              <a:spcAft>
                <a:spcPts val="0"/>
              </a:spcAft>
              <a:buSzPts val="2800"/>
              <a:buFont typeface="Roboto"/>
              <a:buNone/>
              <a:defRPr>
                <a:latin typeface="Roboto"/>
                <a:ea typeface="Roboto"/>
                <a:cs typeface="Roboto"/>
                <a:sym typeface="Roboto"/>
              </a:defRPr>
            </a:lvl3pPr>
            <a:lvl4pPr lvl="3" algn="l">
              <a:lnSpc>
                <a:spcPct val="100000"/>
              </a:lnSpc>
              <a:spcBef>
                <a:spcPts val="0"/>
              </a:spcBef>
              <a:spcAft>
                <a:spcPts val="0"/>
              </a:spcAft>
              <a:buSzPts val="2800"/>
              <a:buFont typeface="Roboto"/>
              <a:buNone/>
              <a:defRPr>
                <a:latin typeface="Roboto"/>
                <a:ea typeface="Roboto"/>
                <a:cs typeface="Roboto"/>
                <a:sym typeface="Roboto"/>
              </a:defRPr>
            </a:lvl4pPr>
            <a:lvl5pPr lvl="4" algn="l">
              <a:lnSpc>
                <a:spcPct val="100000"/>
              </a:lnSpc>
              <a:spcBef>
                <a:spcPts val="0"/>
              </a:spcBef>
              <a:spcAft>
                <a:spcPts val="0"/>
              </a:spcAft>
              <a:buSzPts val="2800"/>
              <a:buFont typeface="Roboto"/>
              <a:buNone/>
              <a:defRPr>
                <a:latin typeface="Roboto"/>
                <a:ea typeface="Roboto"/>
                <a:cs typeface="Roboto"/>
                <a:sym typeface="Roboto"/>
              </a:defRPr>
            </a:lvl5pPr>
            <a:lvl6pPr lvl="5" algn="l">
              <a:lnSpc>
                <a:spcPct val="100000"/>
              </a:lnSpc>
              <a:spcBef>
                <a:spcPts val="0"/>
              </a:spcBef>
              <a:spcAft>
                <a:spcPts val="0"/>
              </a:spcAft>
              <a:buSzPts val="2800"/>
              <a:buFont typeface="Roboto"/>
              <a:buNone/>
              <a:defRPr>
                <a:latin typeface="Roboto"/>
                <a:ea typeface="Roboto"/>
                <a:cs typeface="Roboto"/>
                <a:sym typeface="Roboto"/>
              </a:defRPr>
            </a:lvl6pPr>
            <a:lvl7pPr lvl="6" algn="l">
              <a:lnSpc>
                <a:spcPct val="100000"/>
              </a:lnSpc>
              <a:spcBef>
                <a:spcPts val="0"/>
              </a:spcBef>
              <a:spcAft>
                <a:spcPts val="0"/>
              </a:spcAft>
              <a:buSzPts val="2800"/>
              <a:buFont typeface="Roboto"/>
              <a:buNone/>
              <a:defRPr>
                <a:latin typeface="Roboto"/>
                <a:ea typeface="Roboto"/>
                <a:cs typeface="Roboto"/>
                <a:sym typeface="Roboto"/>
              </a:defRPr>
            </a:lvl7pPr>
            <a:lvl8pPr lvl="7" algn="l">
              <a:lnSpc>
                <a:spcPct val="100000"/>
              </a:lnSpc>
              <a:spcBef>
                <a:spcPts val="0"/>
              </a:spcBef>
              <a:spcAft>
                <a:spcPts val="0"/>
              </a:spcAft>
              <a:buSzPts val="2800"/>
              <a:buFont typeface="Roboto"/>
              <a:buNone/>
              <a:defRPr>
                <a:latin typeface="Roboto"/>
                <a:ea typeface="Roboto"/>
                <a:cs typeface="Roboto"/>
                <a:sym typeface="Roboto"/>
              </a:defRPr>
            </a:lvl8pPr>
            <a:lvl9pPr lvl="8" algn="l">
              <a:lnSpc>
                <a:spcPct val="100000"/>
              </a:lnSpc>
              <a:spcBef>
                <a:spcPts val="0"/>
              </a:spcBef>
              <a:spcAft>
                <a:spcPts val="0"/>
              </a:spcAft>
              <a:buSzPts val="2800"/>
              <a:buFont typeface="Roboto"/>
              <a:buNone/>
              <a:defRPr>
                <a:latin typeface="Roboto"/>
                <a:ea typeface="Roboto"/>
                <a:cs typeface="Roboto"/>
                <a:sym typeface="Roboto"/>
              </a:defRPr>
            </a:lvl9pPr>
          </a:lstStyle>
          <a:p/>
        </p:txBody>
      </p:sp>
      <p:sp>
        <p:nvSpPr>
          <p:cNvPr id="11" name="Google Shape;11;p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Font typeface="Roboto"/>
              <a:buChar char="●"/>
              <a:defRPr>
                <a:latin typeface="Roboto"/>
                <a:ea typeface="Roboto"/>
                <a:cs typeface="Roboto"/>
                <a:sym typeface="Roboto"/>
              </a:defRPr>
            </a:lvl1pPr>
            <a:lvl2pPr indent="-317500" lvl="1" marL="914400" algn="l">
              <a:lnSpc>
                <a:spcPct val="115000"/>
              </a:lnSpc>
              <a:spcBef>
                <a:spcPts val="1600"/>
              </a:spcBef>
              <a:spcAft>
                <a:spcPts val="0"/>
              </a:spcAft>
              <a:buSzPts val="1400"/>
              <a:buFont typeface="Roboto"/>
              <a:buChar char="○"/>
              <a:defRPr>
                <a:latin typeface="Roboto"/>
                <a:ea typeface="Roboto"/>
                <a:cs typeface="Roboto"/>
                <a:sym typeface="Roboto"/>
              </a:defRPr>
            </a:lvl2pPr>
            <a:lvl3pPr indent="-317500" lvl="2" marL="1371600" algn="l">
              <a:lnSpc>
                <a:spcPct val="115000"/>
              </a:lnSpc>
              <a:spcBef>
                <a:spcPts val="1600"/>
              </a:spcBef>
              <a:spcAft>
                <a:spcPts val="0"/>
              </a:spcAft>
              <a:buSzPts val="1400"/>
              <a:buFont typeface="Roboto"/>
              <a:buChar char="■"/>
              <a:defRPr>
                <a:latin typeface="Roboto"/>
                <a:ea typeface="Roboto"/>
                <a:cs typeface="Roboto"/>
                <a:sym typeface="Roboto"/>
              </a:defRPr>
            </a:lvl3pPr>
            <a:lvl4pPr indent="-317500" lvl="3" marL="1828800" algn="l">
              <a:lnSpc>
                <a:spcPct val="115000"/>
              </a:lnSpc>
              <a:spcBef>
                <a:spcPts val="1600"/>
              </a:spcBef>
              <a:spcAft>
                <a:spcPts val="0"/>
              </a:spcAft>
              <a:buSzPts val="1400"/>
              <a:buFont typeface="Roboto"/>
              <a:buChar char="●"/>
              <a:defRPr>
                <a:latin typeface="Roboto"/>
                <a:ea typeface="Roboto"/>
                <a:cs typeface="Roboto"/>
                <a:sym typeface="Roboto"/>
              </a:defRPr>
            </a:lvl4pPr>
            <a:lvl5pPr indent="-317500" lvl="4" marL="2286000" algn="l">
              <a:lnSpc>
                <a:spcPct val="115000"/>
              </a:lnSpc>
              <a:spcBef>
                <a:spcPts val="1600"/>
              </a:spcBef>
              <a:spcAft>
                <a:spcPts val="0"/>
              </a:spcAft>
              <a:buSzPts val="1400"/>
              <a:buFont typeface="Roboto"/>
              <a:buChar char="○"/>
              <a:defRPr>
                <a:latin typeface="Roboto"/>
                <a:ea typeface="Roboto"/>
                <a:cs typeface="Roboto"/>
                <a:sym typeface="Roboto"/>
              </a:defRPr>
            </a:lvl5pPr>
            <a:lvl6pPr indent="-317500" lvl="5" marL="2743200" algn="l">
              <a:lnSpc>
                <a:spcPct val="115000"/>
              </a:lnSpc>
              <a:spcBef>
                <a:spcPts val="1600"/>
              </a:spcBef>
              <a:spcAft>
                <a:spcPts val="0"/>
              </a:spcAft>
              <a:buSzPts val="1400"/>
              <a:buFont typeface="Roboto"/>
              <a:buChar char="■"/>
              <a:defRPr>
                <a:latin typeface="Roboto"/>
                <a:ea typeface="Roboto"/>
                <a:cs typeface="Roboto"/>
                <a:sym typeface="Roboto"/>
              </a:defRPr>
            </a:lvl6pPr>
            <a:lvl7pPr indent="-317500" lvl="6" marL="3200400" algn="l">
              <a:lnSpc>
                <a:spcPct val="115000"/>
              </a:lnSpc>
              <a:spcBef>
                <a:spcPts val="1600"/>
              </a:spcBef>
              <a:spcAft>
                <a:spcPts val="0"/>
              </a:spcAft>
              <a:buSzPts val="1400"/>
              <a:buFont typeface="Roboto"/>
              <a:buChar char="●"/>
              <a:defRPr>
                <a:latin typeface="Roboto"/>
                <a:ea typeface="Roboto"/>
                <a:cs typeface="Roboto"/>
                <a:sym typeface="Roboto"/>
              </a:defRPr>
            </a:lvl7pPr>
            <a:lvl8pPr indent="-317500" lvl="7" marL="3657600" algn="l">
              <a:lnSpc>
                <a:spcPct val="115000"/>
              </a:lnSpc>
              <a:spcBef>
                <a:spcPts val="1600"/>
              </a:spcBef>
              <a:spcAft>
                <a:spcPts val="0"/>
              </a:spcAft>
              <a:buSzPts val="1400"/>
              <a:buFont typeface="Roboto"/>
              <a:buChar char="○"/>
              <a:defRPr>
                <a:latin typeface="Roboto"/>
                <a:ea typeface="Roboto"/>
                <a:cs typeface="Roboto"/>
                <a:sym typeface="Roboto"/>
              </a:defRPr>
            </a:lvl8pPr>
            <a:lvl9pPr indent="-317500" lvl="8" marL="4114800" algn="l">
              <a:lnSpc>
                <a:spcPct val="115000"/>
              </a:lnSpc>
              <a:spcBef>
                <a:spcPts val="1600"/>
              </a:spcBef>
              <a:spcAft>
                <a:spcPts val="1600"/>
              </a:spcAft>
              <a:buSzPts val="1400"/>
              <a:buFont typeface="Roboto"/>
              <a:buChar char="■"/>
              <a:defRPr>
                <a:latin typeface="Roboto"/>
                <a:ea typeface="Roboto"/>
                <a:cs typeface="Roboto"/>
                <a:sym typeface="Roboto"/>
              </a:defRPr>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rgbClr val="295269"/>
        </a:solidFill>
      </p:bgPr>
    </p:bg>
    <p:spTree>
      <p:nvGrpSpPr>
        <p:cNvPr id="54" name="Shape 54"/>
        <p:cNvGrpSpPr/>
        <p:nvPr/>
      </p:nvGrpSpPr>
      <p:grpSpPr>
        <a:xfrm>
          <a:off x="0" y="0"/>
          <a:ext cx="0" cy="0"/>
          <a:chOff x="0" y="0"/>
          <a:chExt cx="0" cy="0"/>
        </a:xfrm>
      </p:grpSpPr>
      <p:sp>
        <p:nvSpPr>
          <p:cNvPr id="55" name="Google Shape;55;p15"/>
          <p:cNvSpPr/>
          <p:nvPr/>
        </p:nvSpPr>
        <p:spPr>
          <a:xfrm>
            <a:off x="469021" y="1983100"/>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Dosis"/>
                <a:ea typeface="Dosis"/>
                <a:cs typeface="Dosis"/>
                <a:sym typeface="Dosis"/>
              </a:rPr>
              <a:t>TITLE GOES HERE</a:t>
            </a:r>
            <a:endParaRPr b="0" i="0" sz="1000" u="none" cap="none" strike="noStrike">
              <a:solidFill>
                <a:schemeClr val="lt1"/>
              </a:solidFill>
              <a:latin typeface="Dosis"/>
              <a:ea typeface="Dosis"/>
              <a:cs typeface="Dosis"/>
              <a:sym typeface="Dosis"/>
            </a:endParaRPr>
          </a:p>
        </p:txBody>
      </p:sp>
      <p:sp>
        <p:nvSpPr>
          <p:cNvPr id="56" name="Google Shape;56;p15"/>
          <p:cNvSpPr/>
          <p:nvPr/>
        </p:nvSpPr>
        <p:spPr>
          <a:xfrm>
            <a:off x="469011" y="2814675"/>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 sz="3500" u="none" cap="none" strike="noStrike">
                <a:solidFill>
                  <a:srgbClr val="BCBEC0"/>
                </a:solidFill>
                <a:latin typeface="Dosis"/>
                <a:ea typeface="Dosis"/>
                <a:cs typeface="Dosis"/>
                <a:sym typeface="Dosis"/>
              </a:rPr>
              <a:t>Subtitle goes here</a:t>
            </a:r>
            <a:endParaRPr b="0" i="0" sz="1000" u="none" cap="none" strike="noStrike">
              <a:solidFill>
                <a:srgbClr val="BCBEC0"/>
              </a:solidFill>
              <a:latin typeface="Dosis"/>
              <a:ea typeface="Dosis"/>
              <a:cs typeface="Dosis"/>
              <a:sym typeface="Dosis"/>
            </a:endParaRPr>
          </a:p>
        </p:txBody>
      </p:sp>
      <p:sp>
        <p:nvSpPr>
          <p:cNvPr id="57" name="Google Shape;57;p15"/>
          <p:cNvSpPr/>
          <p:nvPr/>
        </p:nvSpPr>
        <p:spPr>
          <a:xfrm>
            <a:off x="469031" y="4578285"/>
            <a:ext cx="1792609" cy="19645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800"/>
              <a:buFont typeface="Arial"/>
              <a:buNone/>
            </a:pPr>
            <a:r>
              <a:rPr b="0" i="0" lang="en" sz="800" u="none" cap="none" strike="noStrike">
                <a:solidFill>
                  <a:srgbClr val="BCBEC0"/>
                </a:solidFill>
                <a:latin typeface="Dosis"/>
                <a:ea typeface="Dosis"/>
                <a:cs typeface="Dosis"/>
                <a:sym typeface="Dosis"/>
              </a:rPr>
              <a:t>New York  -  10th February, 2014</a:t>
            </a:r>
            <a:endParaRPr b="0" i="0" sz="800" u="none" cap="none" strike="noStrike">
              <a:solidFill>
                <a:srgbClr val="BCBEC0"/>
              </a:solidFill>
              <a:latin typeface="Dosis"/>
              <a:ea typeface="Dosis"/>
              <a:cs typeface="Dosis"/>
              <a:sym typeface="Dosis"/>
            </a:endParaRPr>
          </a:p>
        </p:txBody>
      </p:sp>
      <p:pic>
        <p:nvPicPr>
          <p:cNvPr id="58" name="Google Shape;58;p15"/>
          <p:cNvPicPr preferRelativeResize="0"/>
          <p:nvPr/>
        </p:nvPicPr>
        <p:blipFill rotWithShape="1">
          <a:blip r:embed="rId2">
            <a:alphaModFix/>
          </a:blip>
          <a:srcRect b="0" l="0" r="0" t="0"/>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s">
  <p:cSld name="CUSTOM_1">
    <p:bg>
      <p:bgPr>
        <a:solidFill>
          <a:srgbClr val="295269"/>
        </a:solidFill>
      </p:bgPr>
    </p:bg>
    <p:spTree>
      <p:nvGrpSpPr>
        <p:cNvPr id="59" name="Shape 59"/>
        <p:cNvGrpSpPr/>
        <p:nvPr/>
      </p:nvGrpSpPr>
      <p:grpSpPr>
        <a:xfrm>
          <a:off x="0" y="0"/>
          <a:ext cx="0" cy="0"/>
          <a:chOff x="0" y="0"/>
          <a:chExt cx="0" cy="0"/>
        </a:xfrm>
      </p:grpSpPr>
      <p:sp>
        <p:nvSpPr>
          <p:cNvPr id="60" name="Google Shape;60;p16"/>
          <p:cNvSpPr/>
          <p:nvPr/>
        </p:nvSpPr>
        <p:spPr>
          <a:xfrm>
            <a:off x="469000" y="2073325"/>
            <a:ext cx="7747596" cy="16605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1. Announcements</a:t>
            </a:r>
            <a:endParaRPr b="0" i="0" sz="1000" u="none" cap="none" strike="noStrike">
              <a:solidFill>
                <a:srgbClr val="000000"/>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2. Recruiting</a:t>
            </a:r>
            <a:endParaRPr b="0" i="0" sz="1800" u="none" cap="none" strike="noStrike">
              <a:solidFill>
                <a:srgbClr val="FFFFFF"/>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3. Product Updates</a:t>
            </a:r>
            <a:endParaRPr b="0" i="0" sz="1800" u="none" cap="none" strike="noStrike">
              <a:solidFill>
                <a:srgbClr val="FFFFFF"/>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4.  Weekly Metrics</a:t>
            </a:r>
            <a:endParaRPr b="0" i="0" sz="1800" u="none" cap="none" strike="noStrike">
              <a:solidFill>
                <a:srgbClr val="FFFFFF"/>
              </a:solidFill>
              <a:latin typeface="Dosis"/>
              <a:ea typeface="Dosis"/>
              <a:cs typeface="Dosis"/>
              <a:sym typeface="Dosis"/>
            </a:endParaRPr>
          </a:p>
        </p:txBody>
      </p:sp>
      <p:cxnSp>
        <p:nvCxnSpPr>
          <p:cNvPr id="61" name="Google Shape;61;p16"/>
          <p:cNvCxnSpPr/>
          <p:nvPr/>
        </p:nvCxnSpPr>
        <p:spPr>
          <a:xfrm>
            <a:off x="469004" y="1765604"/>
            <a:ext cx="267300" cy="0"/>
          </a:xfrm>
          <a:prstGeom prst="straightConnector1">
            <a:avLst/>
          </a:prstGeom>
          <a:noFill/>
          <a:ln cap="rnd" cmpd="sng" w="9525">
            <a:solidFill>
              <a:srgbClr val="EBECED"/>
            </a:solidFill>
            <a:prstDash val="solid"/>
            <a:miter lim="8000"/>
            <a:headEnd len="sm" w="sm" type="none"/>
            <a:tailEnd len="sm" w="sm" type="none"/>
          </a:ln>
        </p:spPr>
      </p:cxnSp>
      <p:sp>
        <p:nvSpPr>
          <p:cNvPr id="62" name="Google Shape;62;p16"/>
          <p:cNvSpPr/>
          <p:nvPr/>
        </p:nvSpPr>
        <p:spPr>
          <a:xfrm>
            <a:off x="469011" y="519150"/>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2400"/>
              <a:buFont typeface="Arial"/>
              <a:buNone/>
            </a:pPr>
            <a:r>
              <a:rPr b="0" i="0" lang="en" sz="2400" u="none" cap="none" strike="noStrike">
                <a:solidFill>
                  <a:srgbClr val="39D1B4"/>
                </a:solidFill>
                <a:latin typeface="Dosis"/>
                <a:ea typeface="Dosis"/>
                <a:cs typeface="Dosis"/>
                <a:sym typeface="Dosis"/>
              </a:rPr>
              <a:t>CONTENTS</a:t>
            </a:r>
            <a:endParaRPr b="0" i="0" sz="2400" u="none" cap="none" strike="noStrike">
              <a:solidFill>
                <a:srgbClr val="39D1B4"/>
              </a:solidFill>
              <a:latin typeface="Dosis"/>
              <a:ea typeface="Dosis"/>
              <a:cs typeface="Dosis"/>
              <a:sym typeface="Dosis"/>
            </a:endParaRPr>
          </a:p>
        </p:txBody>
      </p:sp>
      <p:cxnSp>
        <p:nvCxnSpPr>
          <p:cNvPr id="63" name="Google Shape;63;p16"/>
          <p:cNvCxnSpPr/>
          <p:nvPr/>
        </p:nvCxnSpPr>
        <p:spPr>
          <a:xfrm>
            <a:off x="469004" y="3927779"/>
            <a:ext cx="267300" cy="0"/>
          </a:xfrm>
          <a:prstGeom prst="straightConnector1">
            <a:avLst/>
          </a:prstGeom>
          <a:noFill/>
          <a:ln cap="rnd" cmpd="sng" w="9525">
            <a:solidFill>
              <a:srgbClr val="EBECED"/>
            </a:solidFill>
            <a:prstDash val="solid"/>
            <a:miter lim="8000"/>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Slide">
  <p:cSld name="CUSTOM_6">
    <p:bg>
      <p:bgPr>
        <a:solidFill>
          <a:srgbClr val="6AB1D3"/>
        </a:solidFill>
      </p:bgPr>
    </p:bg>
    <p:spTree>
      <p:nvGrpSpPr>
        <p:cNvPr id="64" name="Shape 64"/>
        <p:cNvGrpSpPr/>
        <p:nvPr/>
      </p:nvGrpSpPr>
      <p:grpSpPr>
        <a:xfrm>
          <a:off x="0" y="0"/>
          <a:ext cx="0" cy="0"/>
          <a:chOff x="0" y="0"/>
          <a:chExt cx="0" cy="0"/>
        </a:xfrm>
      </p:grpSpPr>
      <p:sp>
        <p:nvSpPr>
          <p:cNvPr id="65" name="Google Shape;65;p17"/>
          <p:cNvSpPr/>
          <p:nvPr/>
        </p:nvSpPr>
        <p:spPr>
          <a:xfrm>
            <a:off x="469021" y="1906900"/>
            <a:ext cx="8171820"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Dosis"/>
                <a:ea typeface="Dosis"/>
                <a:cs typeface="Dosis"/>
                <a:sym typeface="Dosis"/>
              </a:rPr>
              <a:t>MAIN SECTION TITLE</a:t>
            </a:r>
            <a:endParaRPr b="0" i="0" sz="1000" u="none" cap="none" strike="noStrike">
              <a:solidFill>
                <a:schemeClr val="lt1"/>
              </a:solidFill>
              <a:latin typeface="Dosis"/>
              <a:ea typeface="Dosis"/>
              <a:cs typeface="Dosis"/>
              <a:sym typeface="Dosis"/>
            </a:endParaRPr>
          </a:p>
        </p:txBody>
      </p:sp>
      <p:sp>
        <p:nvSpPr>
          <p:cNvPr id="66" name="Google Shape;66;p17"/>
          <p:cNvSpPr/>
          <p:nvPr/>
        </p:nvSpPr>
        <p:spPr>
          <a:xfrm>
            <a:off x="469011" y="2738475"/>
            <a:ext cx="8171820"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 sz="3500" u="none" cap="none" strike="noStrike">
                <a:solidFill>
                  <a:srgbClr val="204056"/>
                </a:solidFill>
                <a:latin typeface="Dosis"/>
                <a:ea typeface="Dosis"/>
                <a:cs typeface="Dosis"/>
                <a:sym typeface="Dosis"/>
              </a:rPr>
              <a:t>Subtitle goes here</a:t>
            </a:r>
            <a:endParaRPr b="0" i="0" sz="1000" u="none" cap="none" strike="noStrik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section Slide">
  <p:cSld name="CUSTOM_7">
    <p:bg>
      <p:bgPr>
        <a:solidFill>
          <a:srgbClr val="E6E7E8"/>
        </a:solidFill>
      </p:bgPr>
    </p:bg>
    <p:spTree>
      <p:nvGrpSpPr>
        <p:cNvPr id="67" name="Shape 67"/>
        <p:cNvGrpSpPr/>
        <p:nvPr/>
      </p:nvGrpSpPr>
      <p:grpSpPr>
        <a:xfrm>
          <a:off x="0" y="0"/>
          <a:ext cx="0" cy="0"/>
          <a:chOff x="0" y="0"/>
          <a:chExt cx="0" cy="0"/>
        </a:xfrm>
      </p:grpSpPr>
      <p:sp>
        <p:nvSpPr>
          <p:cNvPr id="68" name="Google Shape;68;p18"/>
          <p:cNvSpPr/>
          <p:nvPr/>
        </p:nvSpPr>
        <p:spPr>
          <a:xfrm>
            <a:off x="469021" y="1906900"/>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rgbClr val="204056"/>
                </a:solidFill>
                <a:latin typeface="Dosis"/>
                <a:ea typeface="Dosis"/>
                <a:cs typeface="Dosis"/>
                <a:sym typeface="Dosis"/>
              </a:rPr>
              <a:t>SUB-SECTION TITLE</a:t>
            </a:r>
            <a:endParaRPr b="0" i="0" sz="1000" u="none" cap="none" strike="noStrike">
              <a:solidFill>
                <a:srgbClr val="204056"/>
              </a:solidFill>
              <a:latin typeface="Dosis"/>
              <a:ea typeface="Dosis"/>
              <a:cs typeface="Dosis"/>
              <a:sym typeface="Dosis"/>
            </a:endParaRPr>
          </a:p>
        </p:txBody>
      </p:sp>
      <p:sp>
        <p:nvSpPr>
          <p:cNvPr id="69" name="Google Shape;69;p18"/>
          <p:cNvSpPr/>
          <p:nvPr/>
        </p:nvSpPr>
        <p:spPr>
          <a:xfrm>
            <a:off x="469011" y="2738475"/>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 sz="3500" u="none" cap="none" strike="noStrike">
                <a:solidFill>
                  <a:srgbClr val="BCBEC0"/>
                </a:solidFill>
                <a:latin typeface="Dosis"/>
                <a:ea typeface="Dosis"/>
                <a:cs typeface="Dosis"/>
                <a:sym typeface="Dosis"/>
              </a:rPr>
              <a:t>Subtitle goes here</a:t>
            </a:r>
            <a:endParaRPr b="0" i="0" sz="10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Goal Slide">
  <p:cSld name="CUSTOM_11">
    <p:spTree>
      <p:nvGrpSpPr>
        <p:cNvPr id="70" name="Shape 70"/>
        <p:cNvGrpSpPr/>
        <p:nvPr/>
      </p:nvGrpSpPr>
      <p:grpSpPr>
        <a:xfrm>
          <a:off x="0" y="0"/>
          <a:ext cx="0" cy="0"/>
          <a:chOff x="0" y="0"/>
          <a:chExt cx="0" cy="0"/>
        </a:xfrm>
      </p:grpSpPr>
      <p:sp>
        <p:nvSpPr>
          <p:cNvPr id="71" name="Google Shape;71;p19"/>
          <p:cNvSpPr/>
          <p:nvPr/>
        </p:nvSpPr>
        <p:spPr>
          <a:xfrm>
            <a:off x="469025" y="1767264"/>
            <a:ext cx="7697398" cy="216065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3200"/>
              <a:buFont typeface="Arial"/>
              <a:buNone/>
            </a:pPr>
            <a:r>
              <a:rPr b="0" i="0" lang="en" sz="3200" u="none" cap="none" strike="noStrike">
                <a:solidFill>
                  <a:srgbClr val="295269"/>
                </a:solidFill>
                <a:latin typeface="Dosis"/>
                <a:ea typeface="Dosis"/>
                <a:cs typeface="Dosis"/>
                <a:sym typeface="Dosis"/>
              </a:rPr>
              <a:t>Key statement goes here. Collaboratively administrate empower markets via plug-and-play networks. </a:t>
            </a:r>
            <a:r>
              <a:rPr b="0" i="0" lang="en" sz="3200" u="none" cap="none" strike="noStrike">
                <a:solidFill>
                  <a:srgbClr val="FA726E"/>
                </a:solidFill>
                <a:latin typeface="Dosis"/>
                <a:ea typeface="Dosis"/>
                <a:cs typeface="Dosis"/>
                <a:sym typeface="Dosis"/>
              </a:rPr>
              <a:t>Highlights</a:t>
            </a:r>
            <a:r>
              <a:rPr b="0" i="0" lang="en" sz="3200" u="none" cap="none" strike="noStrike">
                <a:solidFill>
                  <a:srgbClr val="295269"/>
                </a:solidFill>
                <a:latin typeface="Dosis"/>
                <a:ea typeface="Dosis"/>
                <a:cs typeface="Dosis"/>
                <a:sym typeface="Dosis"/>
              </a:rPr>
              <a:t> procrastinate B2C users after </a:t>
            </a:r>
            <a:r>
              <a:rPr b="0" i="0" lang="en" sz="3200" u="none" cap="none" strike="noStrike">
                <a:solidFill>
                  <a:srgbClr val="FA726E"/>
                </a:solidFill>
                <a:latin typeface="Dosis"/>
                <a:ea typeface="Dosis"/>
                <a:cs typeface="Dosis"/>
                <a:sym typeface="Dosis"/>
              </a:rPr>
              <a:t>installed base</a:t>
            </a:r>
            <a:r>
              <a:rPr b="0" i="0" lang="en" sz="3200" u="none" cap="none" strike="noStrike">
                <a:solidFill>
                  <a:srgbClr val="295269"/>
                </a:solidFill>
                <a:latin typeface="Dosis"/>
                <a:ea typeface="Dosis"/>
                <a:cs typeface="Dosis"/>
                <a:sym typeface="Dosis"/>
              </a:rPr>
              <a:t> benefits.</a:t>
            </a:r>
            <a:endParaRPr b="0" i="0" sz="3200" u="none" cap="none" strike="noStrike">
              <a:solidFill>
                <a:srgbClr val="000000"/>
              </a:solidFill>
              <a:latin typeface="Dosis"/>
              <a:ea typeface="Dosis"/>
              <a:cs typeface="Dosis"/>
              <a:sym typeface="Dosis"/>
            </a:endParaRPr>
          </a:p>
        </p:txBody>
      </p:sp>
      <p:sp>
        <p:nvSpPr>
          <p:cNvPr id="72" name="Google Shape;72;p19"/>
          <p:cNvSpPr/>
          <p:nvPr/>
        </p:nvSpPr>
        <p:spPr>
          <a:xfrm>
            <a:off x="469031" y="1063194"/>
            <a:ext cx="785826" cy="35498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GOAL</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 1">
  <p:cSld name="CUSTOM_9">
    <p:spTree>
      <p:nvGrpSpPr>
        <p:cNvPr id="73" name="Shape 73"/>
        <p:cNvGrpSpPr/>
        <p:nvPr/>
      </p:nvGrpSpPr>
      <p:grpSpPr>
        <a:xfrm>
          <a:off x="0" y="0"/>
          <a:ext cx="0" cy="0"/>
          <a:chOff x="0" y="0"/>
          <a:chExt cx="0" cy="0"/>
        </a:xfrm>
      </p:grpSpPr>
      <p:sp>
        <p:nvSpPr>
          <p:cNvPr id="74" name="Google Shape;74;p20"/>
          <p:cNvSpPr/>
          <p:nvPr/>
        </p:nvSpPr>
        <p:spPr>
          <a:xfrm>
            <a:off x="469000" y="2073325"/>
            <a:ext cx="7747596" cy="16605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1. Announcements</a:t>
            </a:r>
            <a:endParaRPr b="0" i="0" sz="10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2. Recruiting</a:t>
            </a:r>
            <a:endParaRPr b="0" i="0" sz="18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3. Product Updates</a:t>
            </a:r>
            <a:endParaRPr b="0" i="0" sz="18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4.  Weekly Metrics</a:t>
            </a:r>
            <a:endParaRPr b="0" i="0" sz="1800" u="none" cap="none" strike="noStrike">
              <a:solidFill>
                <a:srgbClr val="295269"/>
              </a:solidFill>
              <a:latin typeface="Dosis"/>
              <a:ea typeface="Dosis"/>
              <a:cs typeface="Dosis"/>
              <a:sym typeface="Dosis"/>
            </a:endParaRPr>
          </a:p>
        </p:txBody>
      </p:sp>
      <p:cxnSp>
        <p:nvCxnSpPr>
          <p:cNvPr id="75" name="Google Shape;75;p20"/>
          <p:cNvCxnSpPr/>
          <p:nvPr/>
        </p:nvCxnSpPr>
        <p:spPr>
          <a:xfrm>
            <a:off x="469004" y="1765604"/>
            <a:ext cx="267300" cy="0"/>
          </a:xfrm>
          <a:prstGeom prst="straightConnector1">
            <a:avLst/>
          </a:prstGeom>
          <a:noFill/>
          <a:ln cap="rnd" cmpd="sng" w="9525">
            <a:solidFill>
              <a:srgbClr val="295269"/>
            </a:solidFill>
            <a:prstDash val="solid"/>
            <a:miter lim="8000"/>
            <a:headEnd len="sm" w="sm" type="none"/>
            <a:tailEnd len="sm" w="sm" type="none"/>
          </a:ln>
        </p:spPr>
      </p:cxnSp>
      <p:sp>
        <p:nvSpPr>
          <p:cNvPr id="76" name="Google Shape;76;p20"/>
          <p:cNvSpPr/>
          <p:nvPr/>
        </p:nvSpPr>
        <p:spPr>
          <a:xfrm>
            <a:off x="469011" y="519150"/>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2400"/>
              <a:buFont typeface="Arial"/>
              <a:buNone/>
            </a:pPr>
            <a:r>
              <a:rPr b="0" i="0" lang="en" sz="2400" u="none" cap="none" strike="noStrike">
                <a:solidFill>
                  <a:srgbClr val="6AB1D3"/>
                </a:solidFill>
                <a:latin typeface="Dosis"/>
                <a:ea typeface="Dosis"/>
                <a:cs typeface="Dosis"/>
                <a:sym typeface="Dosis"/>
              </a:rPr>
              <a:t>LIST OF THINGS</a:t>
            </a:r>
            <a:endParaRPr b="0" i="0" sz="2400" u="none" cap="none" strike="noStrike">
              <a:solidFill>
                <a:srgbClr val="6AB1D3"/>
              </a:solidFill>
              <a:latin typeface="Dosis"/>
              <a:ea typeface="Dosis"/>
              <a:cs typeface="Dosis"/>
              <a:sym typeface="Dosis"/>
            </a:endParaRPr>
          </a:p>
        </p:txBody>
      </p:sp>
      <p:cxnSp>
        <p:nvCxnSpPr>
          <p:cNvPr id="77" name="Google Shape;77;p20"/>
          <p:cNvCxnSpPr/>
          <p:nvPr/>
        </p:nvCxnSpPr>
        <p:spPr>
          <a:xfrm>
            <a:off x="469004" y="3927779"/>
            <a:ext cx="267300" cy="0"/>
          </a:xfrm>
          <a:prstGeom prst="straightConnector1">
            <a:avLst/>
          </a:prstGeom>
          <a:noFill/>
          <a:ln cap="rnd" cmpd="sng" w="9525">
            <a:solidFill>
              <a:srgbClr val="295269"/>
            </a:solidFill>
            <a:prstDash val="solid"/>
            <a:miter lim="8000"/>
            <a:headEnd len="sm" w="sm" type="none"/>
            <a:tailEnd len="sm" w="sm"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 2">
  <p:cSld name="CUSTOM_8">
    <p:spTree>
      <p:nvGrpSpPr>
        <p:cNvPr id="78" name="Shape 78"/>
        <p:cNvGrpSpPr/>
        <p:nvPr/>
      </p:nvGrpSpPr>
      <p:grpSpPr>
        <a:xfrm>
          <a:off x="0" y="0"/>
          <a:ext cx="0" cy="0"/>
          <a:chOff x="0" y="0"/>
          <a:chExt cx="0" cy="0"/>
        </a:xfrm>
      </p:grpSpPr>
      <p:sp>
        <p:nvSpPr>
          <p:cNvPr id="79" name="Google Shape;79;p21"/>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80" name="Google Shape;80;p21"/>
          <p:cNvSpPr/>
          <p:nvPr/>
        </p:nvSpPr>
        <p:spPr>
          <a:xfrm>
            <a:off x="469025" y="2543425"/>
            <a:ext cx="8210374" cy="216632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functional solutions</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cross-media value</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maximize timely </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professionally cultivate </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dynamically innovate</a:t>
            </a:r>
            <a:endParaRPr b="0" i="0" sz="1800" u="none" cap="none" strike="noStrike">
              <a:solidFill>
                <a:srgbClr val="000000"/>
              </a:solidFill>
              <a:latin typeface="Dosis"/>
              <a:ea typeface="Dosis"/>
              <a:cs typeface="Dosis"/>
              <a:sym typeface="Dosis"/>
            </a:endParaRPr>
          </a:p>
        </p:txBody>
      </p:sp>
      <p:sp>
        <p:nvSpPr>
          <p:cNvPr id="81" name="Google Shape;81;p21"/>
          <p:cNvSpPr/>
          <p:nvPr/>
        </p:nvSpPr>
        <p:spPr>
          <a:xfrm>
            <a:off x="469031" y="489942"/>
            <a:ext cx="809261"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3" name="Shape 13"/>
        <p:cNvGrpSpPr/>
        <p:nvPr/>
      </p:nvGrpSpPr>
      <p:grpSpPr>
        <a:xfrm>
          <a:off x="0" y="0"/>
          <a:ext cx="0" cy="0"/>
          <a:chOff x="0" y="0"/>
          <a:chExt cx="0" cy="0"/>
        </a:xfrm>
      </p:grpSpPr>
      <p:sp>
        <p:nvSpPr>
          <p:cNvPr id="14" name="Google Shape;14;p3"/>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Font typeface="Roboto"/>
              <a:buNone/>
              <a:defRPr sz="5200">
                <a:latin typeface="Roboto"/>
                <a:ea typeface="Roboto"/>
                <a:cs typeface="Roboto"/>
                <a:sym typeface="Roboto"/>
              </a:defRPr>
            </a:lvl1pPr>
            <a:lvl2pPr lvl="1" algn="ctr">
              <a:lnSpc>
                <a:spcPct val="100000"/>
              </a:lnSpc>
              <a:spcBef>
                <a:spcPts val="0"/>
              </a:spcBef>
              <a:spcAft>
                <a:spcPts val="0"/>
              </a:spcAft>
              <a:buSzPts val="5200"/>
              <a:buFont typeface="Roboto"/>
              <a:buNone/>
              <a:defRPr sz="5200">
                <a:latin typeface="Roboto"/>
                <a:ea typeface="Roboto"/>
                <a:cs typeface="Roboto"/>
                <a:sym typeface="Roboto"/>
              </a:defRPr>
            </a:lvl2pPr>
            <a:lvl3pPr lvl="2" algn="ctr">
              <a:lnSpc>
                <a:spcPct val="100000"/>
              </a:lnSpc>
              <a:spcBef>
                <a:spcPts val="0"/>
              </a:spcBef>
              <a:spcAft>
                <a:spcPts val="0"/>
              </a:spcAft>
              <a:buSzPts val="5200"/>
              <a:buFont typeface="Roboto"/>
              <a:buNone/>
              <a:defRPr sz="5200">
                <a:latin typeface="Roboto"/>
                <a:ea typeface="Roboto"/>
                <a:cs typeface="Roboto"/>
                <a:sym typeface="Roboto"/>
              </a:defRPr>
            </a:lvl3pPr>
            <a:lvl4pPr lvl="3" algn="ctr">
              <a:lnSpc>
                <a:spcPct val="100000"/>
              </a:lnSpc>
              <a:spcBef>
                <a:spcPts val="0"/>
              </a:spcBef>
              <a:spcAft>
                <a:spcPts val="0"/>
              </a:spcAft>
              <a:buSzPts val="5200"/>
              <a:buFont typeface="Roboto"/>
              <a:buNone/>
              <a:defRPr sz="5200">
                <a:latin typeface="Roboto"/>
                <a:ea typeface="Roboto"/>
                <a:cs typeface="Roboto"/>
                <a:sym typeface="Roboto"/>
              </a:defRPr>
            </a:lvl4pPr>
            <a:lvl5pPr lvl="4" algn="ctr">
              <a:lnSpc>
                <a:spcPct val="100000"/>
              </a:lnSpc>
              <a:spcBef>
                <a:spcPts val="0"/>
              </a:spcBef>
              <a:spcAft>
                <a:spcPts val="0"/>
              </a:spcAft>
              <a:buSzPts val="5200"/>
              <a:buFont typeface="Roboto"/>
              <a:buNone/>
              <a:defRPr sz="5200">
                <a:latin typeface="Roboto"/>
                <a:ea typeface="Roboto"/>
                <a:cs typeface="Roboto"/>
                <a:sym typeface="Roboto"/>
              </a:defRPr>
            </a:lvl5pPr>
            <a:lvl6pPr lvl="5" algn="ctr">
              <a:lnSpc>
                <a:spcPct val="100000"/>
              </a:lnSpc>
              <a:spcBef>
                <a:spcPts val="0"/>
              </a:spcBef>
              <a:spcAft>
                <a:spcPts val="0"/>
              </a:spcAft>
              <a:buSzPts val="5200"/>
              <a:buFont typeface="Roboto"/>
              <a:buNone/>
              <a:defRPr sz="5200">
                <a:latin typeface="Roboto"/>
                <a:ea typeface="Roboto"/>
                <a:cs typeface="Roboto"/>
                <a:sym typeface="Roboto"/>
              </a:defRPr>
            </a:lvl6pPr>
            <a:lvl7pPr lvl="6" algn="ctr">
              <a:lnSpc>
                <a:spcPct val="100000"/>
              </a:lnSpc>
              <a:spcBef>
                <a:spcPts val="0"/>
              </a:spcBef>
              <a:spcAft>
                <a:spcPts val="0"/>
              </a:spcAft>
              <a:buSzPts val="5200"/>
              <a:buFont typeface="Roboto"/>
              <a:buNone/>
              <a:defRPr sz="5200">
                <a:latin typeface="Roboto"/>
                <a:ea typeface="Roboto"/>
                <a:cs typeface="Roboto"/>
                <a:sym typeface="Roboto"/>
              </a:defRPr>
            </a:lvl7pPr>
            <a:lvl8pPr lvl="7" algn="ctr">
              <a:lnSpc>
                <a:spcPct val="100000"/>
              </a:lnSpc>
              <a:spcBef>
                <a:spcPts val="0"/>
              </a:spcBef>
              <a:spcAft>
                <a:spcPts val="0"/>
              </a:spcAft>
              <a:buSzPts val="5200"/>
              <a:buFont typeface="Roboto"/>
              <a:buNone/>
              <a:defRPr sz="5200">
                <a:latin typeface="Roboto"/>
                <a:ea typeface="Roboto"/>
                <a:cs typeface="Roboto"/>
                <a:sym typeface="Roboto"/>
              </a:defRPr>
            </a:lvl8pPr>
            <a:lvl9pPr lvl="8" algn="ctr">
              <a:lnSpc>
                <a:spcPct val="100000"/>
              </a:lnSpc>
              <a:spcBef>
                <a:spcPts val="0"/>
              </a:spcBef>
              <a:spcAft>
                <a:spcPts val="0"/>
              </a:spcAft>
              <a:buSzPts val="5200"/>
              <a:buFont typeface="Roboto"/>
              <a:buNone/>
              <a:defRPr sz="5200">
                <a:latin typeface="Roboto"/>
                <a:ea typeface="Roboto"/>
                <a:cs typeface="Roboto"/>
                <a:sym typeface="Roboto"/>
              </a:defRPr>
            </a:lvl9pPr>
          </a:lstStyle>
          <a:p/>
        </p:txBody>
      </p:sp>
      <p:sp>
        <p:nvSpPr>
          <p:cNvPr id="15" name="Google Shape;15;p3"/>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Font typeface="Roboto"/>
              <a:buNone/>
              <a:defRPr sz="2800">
                <a:latin typeface="Roboto"/>
                <a:ea typeface="Roboto"/>
                <a:cs typeface="Roboto"/>
                <a:sym typeface="Roboto"/>
              </a:defRPr>
            </a:lvl1pPr>
            <a:lvl2pPr lvl="1" algn="ctr">
              <a:lnSpc>
                <a:spcPct val="100000"/>
              </a:lnSpc>
              <a:spcBef>
                <a:spcPts val="0"/>
              </a:spcBef>
              <a:spcAft>
                <a:spcPts val="0"/>
              </a:spcAft>
              <a:buSzPts val="2800"/>
              <a:buFont typeface="Roboto"/>
              <a:buNone/>
              <a:defRPr sz="2800">
                <a:latin typeface="Roboto"/>
                <a:ea typeface="Roboto"/>
                <a:cs typeface="Roboto"/>
                <a:sym typeface="Roboto"/>
              </a:defRPr>
            </a:lvl2pPr>
            <a:lvl3pPr lvl="2" algn="ctr">
              <a:lnSpc>
                <a:spcPct val="100000"/>
              </a:lnSpc>
              <a:spcBef>
                <a:spcPts val="0"/>
              </a:spcBef>
              <a:spcAft>
                <a:spcPts val="0"/>
              </a:spcAft>
              <a:buSzPts val="2800"/>
              <a:buFont typeface="Roboto"/>
              <a:buNone/>
              <a:defRPr sz="2800">
                <a:latin typeface="Roboto"/>
                <a:ea typeface="Roboto"/>
                <a:cs typeface="Roboto"/>
                <a:sym typeface="Roboto"/>
              </a:defRPr>
            </a:lvl3pPr>
            <a:lvl4pPr lvl="3" algn="ctr">
              <a:lnSpc>
                <a:spcPct val="100000"/>
              </a:lnSpc>
              <a:spcBef>
                <a:spcPts val="0"/>
              </a:spcBef>
              <a:spcAft>
                <a:spcPts val="0"/>
              </a:spcAft>
              <a:buSzPts val="2800"/>
              <a:buFont typeface="Roboto"/>
              <a:buNone/>
              <a:defRPr sz="2800">
                <a:latin typeface="Roboto"/>
                <a:ea typeface="Roboto"/>
                <a:cs typeface="Roboto"/>
                <a:sym typeface="Roboto"/>
              </a:defRPr>
            </a:lvl4pPr>
            <a:lvl5pPr lvl="4" algn="ctr">
              <a:lnSpc>
                <a:spcPct val="100000"/>
              </a:lnSpc>
              <a:spcBef>
                <a:spcPts val="0"/>
              </a:spcBef>
              <a:spcAft>
                <a:spcPts val="0"/>
              </a:spcAft>
              <a:buSzPts val="2800"/>
              <a:buFont typeface="Roboto"/>
              <a:buNone/>
              <a:defRPr sz="2800">
                <a:latin typeface="Roboto"/>
                <a:ea typeface="Roboto"/>
                <a:cs typeface="Roboto"/>
                <a:sym typeface="Roboto"/>
              </a:defRPr>
            </a:lvl5pPr>
            <a:lvl6pPr lvl="5" algn="ctr">
              <a:lnSpc>
                <a:spcPct val="100000"/>
              </a:lnSpc>
              <a:spcBef>
                <a:spcPts val="0"/>
              </a:spcBef>
              <a:spcAft>
                <a:spcPts val="0"/>
              </a:spcAft>
              <a:buSzPts val="2800"/>
              <a:buFont typeface="Roboto"/>
              <a:buNone/>
              <a:defRPr sz="2800">
                <a:latin typeface="Roboto"/>
                <a:ea typeface="Roboto"/>
                <a:cs typeface="Roboto"/>
                <a:sym typeface="Roboto"/>
              </a:defRPr>
            </a:lvl6pPr>
            <a:lvl7pPr lvl="6" algn="ctr">
              <a:lnSpc>
                <a:spcPct val="100000"/>
              </a:lnSpc>
              <a:spcBef>
                <a:spcPts val="0"/>
              </a:spcBef>
              <a:spcAft>
                <a:spcPts val="0"/>
              </a:spcAft>
              <a:buSzPts val="2800"/>
              <a:buFont typeface="Roboto"/>
              <a:buNone/>
              <a:defRPr sz="2800">
                <a:latin typeface="Roboto"/>
                <a:ea typeface="Roboto"/>
                <a:cs typeface="Roboto"/>
                <a:sym typeface="Roboto"/>
              </a:defRPr>
            </a:lvl7pPr>
            <a:lvl8pPr lvl="7" algn="ctr">
              <a:lnSpc>
                <a:spcPct val="100000"/>
              </a:lnSpc>
              <a:spcBef>
                <a:spcPts val="0"/>
              </a:spcBef>
              <a:spcAft>
                <a:spcPts val="0"/>
              </a:spcAft>
              <a:buSzPts val="2800"/>
              <a:buFont typeface="Roboto"/>
              <a:buNone/>
              <a:defRPr sz="2800">
                <a:latin typeface="Roboto"/>
                <a:ea typeface="Roboto"/>
                <a:cs typeface="Roboto"/>
                <a:sym typeface="Roboto"/>
              </a:defRPr>
            </a:lvl8pPr>
            <a:lvl9pPr lvl="8" algn="ctr">
              <a:lnSpc>
                <a:spcPct val="100000"/>
              </a:lnSpc>
              <a:spcBef>
                <a:spcPts val="0"/>
              </a:spcBef>
              <a:spcAft>
                <a:spcPts val="0"/>
              </a:spcAft>
              <a:buSzPts val="2800"/>
              <a:buFont typeface="Roboto"/>
              <a:buNone/>
              <a:defRPr sz="2800">
                <a:latin typeface="Roboto"/>
                <a:ea typeface="Roboto"/>
                <a:cs typeface="Roboto"/>
                <a:sym typeface="Roboto"/>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 2 - Andy">
  <p:cSld name="CUSTOM_8_1">
    <p:spTree>
      <p:nvGrpSpPr>
        <p:cNvPr id="82" name="Shape 82"/>
        <p:cNvGrpSpPr/>
        <p:nvPr/>
      </p:nvGrpSpPr>
      <p:grpSpPr>
        <a:xfrm>
          <a:off x="0" y="0"/>
          <a:ext cx="0" cy="0"/>
          <a:chOff x="0" y="0"/>
          <a:chExt cx="0" cy="0"/>
        </a:xfrm>
      </p:grpSpPr>
      <p:sp>
        <p:nvSpPr>
          <p:cNvPr id="83" name="Google Shape;83;p22"/>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84" name="Google Shape;84;p22"/>
          <p:cNvSpPr/>
          <p:nvPr/>
        </p:nvSpPr>
        <p:spPr>
          <a:xfrm>
            <a:off x="469031" y="489942"/>
            <a:ext cx="809261"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
        <p:nvSpPr>
          <p:cNvPr id="85" name="Google Shape;85;p22"/>
          <p:cNvSpPr txBox="1"/>
          <p:nvPr>
            <p:ph idx="1" type="body"/>
          </p:nvPr>
        </p:nvSpPr>
        <p:spPr>
          <a:xfrm>
            <a:off x="469025" y="2735200"/>
            <a:ext cx="8210400" cy="20115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SzPts val="2400"/>
              <a:buFont typeface="Dosis"/>
              <a:buChar char="●"/>
              <a:defRPr sz="2400">
                <a:latin typeface="Dosis"/>
                <a:ea typeface="Dosis"/>
                <a:cs typeface="Dosis"/>
                <a:sym typeface="Dosis"/>
              </a:defRPr>
            </a:lvl1pPr>
            <a:lvl2pPr indent="-266700" lvl="1" marL="914400" algn="l">
              <a:lnSpc>
                <a:spcPct val="100000"/>
              </a:lnSpc>
              <a:spcBef>
                <a:spcPts val="0"/>
              </a:spcBef>
              <a:spcAft>
                <a:spcPts val="0"/>
              </a:spcAft>
              <a:buSzPts val="600"/>
              <a:buFont typeface="Dosis"/>
              <a:buChar char="○"/>
              <a:defRPr sz="600">
                <a:latin typeface="Dosis"/>
                <a:ea typeface="Dosis"/>
                <a:cs typeface="Dosis"/>
                <a:sym typeface="Dosis"/>
              </a:defRPr>
            </a:lvl2pPr>
            <a:lvl3pPr indent="-266700" lvl="2" marL="1371600" algn="l">
              <a:lnSpc>
                <a:spcPct val="100000"/>
              </a:lnSpc>
              <a:spcBef>
                <a:spcPts val="0"/>
              </a:spcBef>
              <a:spcAft>
                <a:spcPts val="0"/>
              </a:spcAft>
              <a:buSzPts val="600"/>
              <a:buFont typeface="Dosis"/>
              <a:buChar char="■"/>
              <a:defRPr sz="600">
                <a:latin typeface="Dosis"/>
                <a:ea typeface="Dosis"/>
                <a:cs typeface="Dosis"/>
                <a:sym typeface="Dosis"/>
              </a:defRPr>
            </a:lvl3pPr>
            <a:lvl4pPr indent="-266700" lvl="3" marL="1828800" algn="l">
              <a:lnSpc>
                <a:spcPct val="100000"/>
              </a:lnSpc>
              <a:spcBef>
                <a:spcPts val="0"/>
              </a:spcBef>
              <a:spcAft>
                <a:spcPts val="0"/>
              </a:spcAft>
              <a:buSzPts val="600"/>
              <a:buFont typeface="Dosis"/>
              <a:buChar char="●"/>
              <a:defRPr sz="600">
                <a:latin typeface="Dosis"/>
                <a:ea typeface="Dosis"/>
                <a:cs typeface="Dosis"/>
                <a:sym typeface="Dosis"/>
              </a:defRPr>
            </a:lvl4pPr>
            <a:lvl5pPr indent="-266700" lvl="4" marL="2286000" algn="l">
              <a:lnSpc>
                <a:spcPct val="100000"/>
              </a:lnSpc>
              <a:spcBef>
                <a:spcPts val="0"/>
              </a:spcBef>
              <a:spcAft>
                <a:spcPts val="0"/>
              </a:spcAft>
              <a:buSzPts val="600"/>
              <a:buFont typeface="Dosis"/>
              <a:buChar char="○"/>
              <a:defRPr sz="600">
                <a:latin typeface="Dosis"/>
                <a:ea typeface="Dosis"/>
                <a:cs typeface="Dosis"/>
                <a:sym typeface="Dosis"/>
              </a:defRPr>
            </a:lvl5pPr>
            <a:lvl6pPr indent="-266700" lvl="5" marL="2743200" algn="l">
              <a:lnSpc>
                <a:spcPct val="100000"/>
              </a:lnSpc>
              <a:spcBef>
                <a:spcPts val="0"/>
              </a:spcBef>
              <a:spcAft>
                <a:spcPts val="0"/>
              </a:spcAft>
              <a:buSzPts val="600"/>
              <a:buFont typeface="Dosis"/>
              <a:buChar char="■"/>
              <a:defRPr sz="600">
                <a:latin typeface="Dosis"/>
                <a:ea typeface="Dosis"/>
                <a:cs typeface="Dosis"/>
                <a:sym typeface="Dosis"/>
              </a:defRPr>
            </a:lvl6pPr>
            <a:lvl7pPr indent="-266700" lvl="6" marL="3200400" algn="l">
              <a:lnSpc>
                <a:spcPct val="100000"/>
              </a:lnSpc>
              <a:spcBef>
                <a:spcPts val="0"/>
              </a:spcBef>
              <a:spcAft>
                <a:spcPts val="0"/>
              </a:spcAft>
              <a:buSzPts val="600"/>
              <a:buFont typeface="Dosis"/>
              <a:buChar char="●"/>
              <a:defRPr sz="600">
                <a:latin typeface="Dosis"/>
                <a:ea typeface="Dosis"/>
                <a:cs typeface="Dosis"/>
                <a:sym typeface="Dosis"/>
              </a:defRPr>
            </a:lvl7pPr>
            <a:lvl8pPr indent="-266700" lvl="7" marL="3657600" algn="l">
              <a:lnSpc>
                <a:spcPct val="100000"/>
              </a:lnSpc>
              <a:spcBef>
                <a:spcPts val="0"/>
              </a:spcBef>
              <a:spcAft>
                <a:spcPts val="0"/>
              </a:spcAft>
              <a:buSzPts val="600"/>
              <a:buFont typeface="Dosis"/>
              <a:buChar char="○"/>
              <a:defRPr sz="600">
                <a:latin typeface="Dosis"/>
                <a:ea typeface="Dosis"/>
                <a:cs typeface="Dosis"/>
                <a:sym typeface="Dosis"/>
              </a:defRPr>
            </a:lvl8pPr>
            <a:lvl9pPr indent="-266700" lvl="8" marL="4114800" algn="l">
              <a:lnSpc>
                <a:spcPct val="100000"/>
              </a:lnSpc>
              <a:spcBef>
                <a:spcPts val="0"/>
              </a:spcBef>
              <a:spcAft>
                <a:spcPts val="0"/>
              </a:spcAft>
              <a:buSzPts val="600"/>
              <a:buFont typeface="Dosis"/>
              <a:buChar char="■"/>
              <a:defRPr sz="600">
                <a:latin typeface="Dosis"/>
                <a:ea typeface="Dosis"/>
                <a:cs typeface="Dosis"/>
                <a:sym typeface="Dosis"/>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Column">
  <p:cSld name="CUSTOM_3">
    <p:spTree>
      <p:nvGrpSpPr>
        <p:cNvPr id="86" name="Shape 86"/>
        <p:cNvGrpSpPr/>
        <p:nvPr/>
      </p:nvGrpSpPr>
      <p:grpSpPr>
        <a:xfrm>
          <a:off x="0" y="0"/>
          <a:ext cx="0" cy="0"/>
          <a:chOff x="0" y="0"/>
          <a:chExt cx="0" cy="0"/>
        </a:xfrm>
      </p:grpSpPr>
      <p:sp>
        <p:nvSpPr>
          <p:cNvPr id="87" name="Google Shape;87;p23"/>
          <p:cNvSpPr/>
          <p:nvPr/>
        </p:nvSpPr>
        <p:spPr>
          <a:xfrm>
            <a:off x="469025" y="2498625"/>
            <a:ext cx="383630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with important notes and thoughts.</a:t>
            </a:r>
            <a:endParaRPr b="0" i="0" sz="1000" u="none" cap="none" strike="noStrike">
              <a:solidFill>
                <a:srgbClr val="000000"/>
              </a:solidFill>
              <a:latin typeface="Dosis"/>
              <a:ea typeface="Dosis"/>
              <a:cs typeface="Dosis"/>
              <a:sym typeface="Dosis"/>
            </a:endParaRPr>
          </a:p>
        </p:txBody>
      </p:sp>
      <p:sp>
        <p:nvSpPr>
          <p:cNvPr id="88" name="Google Shape;88;p23"/>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89" name="Google Shape;89;p23"/>
          <p:cNvSpPr/>
          <p:nvPr/>
        </p:nvSpPr>
        <p:spPr>
          <a:xfrm>
            <a:off x="469003" y="489950"/>
            <a:ext cx="3541048"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
        <p:nvSpPr>
          <p:cNvPr id="90" name="Google Shape;90;p23"/>
          <p:cNvSpPr/>
          <p:nvPr/>
        </p:nvSpPr>
        <p:spPr>
          <a:xfrm>
            <a:off x="4841000" y="2498625"/>
            <a:ext cx="383630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with important notes and thoughts.</a:t>
            </a:r>
            <a:endParaRPr b="0" i="0" sz="1000" u="none" cap="none" strike="noStrike">
              <a:solidFill>
                <a:srgbClr val="000000"/>
              </a:solidFill>
              <a:latin typeface="Dosis"/>
              <a:ea typeface="Dosis"/>
              <a:cs typeface="Dosis"/>
              <a:sym typeface="Dosis"/>
            </a:endParaRPr>
          </a:p>
        </p:txBody>
      </p:sp>
      <p:sp>
        <p:nvSpPr>
          <p:cNvPr id="91" name="Google Shape;91;p23"/>
          <p:cNvSpPr/>
          <p:nvPr/>
        </p:nvSpPr>
        <p:spPr>
          <a:xfrm>
            <a:off x="4841000" y="3269525"/>
            <a:ext cx="383630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92" name="Google Shape;92;p23"/>
          <p:cNvSpPr/>
          <p:nvPr/>
        </p:nvSpPr>
        <p:spPr>
          <a:xfrm>
            <a:off x="469025" y="3269525"/>
            <a:ext cx="383630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Column">
  <p:cSld name="CUSTOM_4">
    <p:spTree>
      <p:nvGrpSpPr>
        <p:cNvPr id="93" name="Shape 93"/>
        <p:cNvGrpSpPr/>
        <p:nvPr/>
      </p:nvGrpSpPr>
      <p:grpSpPr>
        <a:xfrm>
          <a:off x="0" y="0"/>
          <a:ext cx="0" cy="0"/>
          <a:chOff x="0" y="0"/>
          <a:chExt cx="0" cy="0"/>
        </a:xfrm>
      </p:grpSpPr>
      <p:sp>
        <p:nvSpPr>
          <p:cNvPr id="94" name="Google Shape;94;p24"/>
          <p:cNvSpPr/>
          <p:nvPr/>
        </p:nvSpPr>
        <p:spPr>
          <a:xfrm>
            <a:off x="469025" y="1083775"/>
            <a:ext cx="818472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95" name="Google Shape;95;p24"/>
          <p:cNvSpPr/>
          <p:nvPr/>
        </p:nvSpPr>
        <p:spPr>
          <a:xfrm>
            <a:off x="469025" y="3269525"/>
            <a:ext cx="246012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96" name="Google Shape;96;p24"/>
          <p:cNvSpPr/>
          <p:nvPr/>
        </p:nvSpPr>
        <p:spPr>
          <a:xfrm>
            <a:off x="469031" y="2466975"/>
            <a:ext cx="246012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97" name="Google Shape;97;p24"/>
          <p:cNvSpPr/>
          <p:nvPr/>
        </p:nvSpPr>
        <p:spPr>
          <a:xfrm>
            <a:off x="3345275" y="3261725"/>
            <a:ext cx="2458992" cy="151918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Quickly maximize timely </a:t>
            </a:r>
            <a:r>
              <a:rPr b="0" i="0" lang="en" sz="1100" u="none" cap="none" strike="noStrike">
                <a:solidFill>
                  <a:srgbClr val="FA726E"/>
                </a:solidFill>
                <a:latin typeface="Dosis"/>
                <a:ea typeface="Dosis"/>
                <a:cs typeface="Dosis"/>
                <a:sym typeface="Dosis"/>
              </a:rPr>
              <a:t>deliverables for real-time</a:t>
            </a:r>
            <a:r>
              <a:rPr b="0" i="0" lang="en" sz="1100" u="none" cap="none" strike="noStrike">
                <a:solidFill>
                  <a:srgbClr val="295269"/>
                </a:solidFill>
                <a:latin typeface="Dosis"/>
                <a:ea typeface="Dosis"/>
                <a:cs typeface="Dosis"/>
                <a:sym typeface="Dosis"/>
              </a:rPr>
              <a:t>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98" name="Google Shape;98;p24"/>
          <p:cNvSpPr/>
          <p:nvPr/>
        </p:nvSpPr>
        <p:spPr>
          <a:xfrm>
            <a:off x="3345273" y="2463626"/>
            <a:ext cx="2458992"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99" name="Google Shape;99;p24"/>
          <p:cNvSpPr/>
          <p:nvPr/>
        </p:nvSpPr>
        <p:spPr>
          <a:xfrm>
            <a:off x="6193600" y="3261725"/>
            <a:ext cx="2460126" cy="151918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a:t>
            </a:r>
            <a:r>
              <a:rPr b="0" i="0" lang="en" sz="1100" u="none" cap="none" strike="noStrike">
                <a:solidFill>
                  <a:srgbClr val="FA726E"/>
                </a:solidFill>
                <a:latin typeface="Dosis"/>
                <a:ea typeface="Dosis"/>
                <a:cs typeface="Dosis"/>
                <a:sym typeface="Dosis"/>
              </a:rPr>
              <a:t>unleash</a:t>
            </a:r>
            <a:r>
              <a:rPr b="0" i="0" lang="en" sz="1100" u="none" cap="none" strike="noStrik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100" name="Google Shape;100;p24"/>
          <p:cNvSpPr/>
          <p:nvPr/>
        </p:nvSpPr>
        <p:spPr>
          <a:xfrm>
            <a:off x="6220375" y="2460275"/>
            <a:ext cx="2458992"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101" name="Google Shape;101;p24"/>
          <p:cNvSpPr/>
          <p:nvPr/>
        </p:nvSpPr>
        <p:spPr>
          <a:xfrm>
            <a:off x="469007" y="489950"/>
            <a:ext cx="3036225"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Column">
  <p:cSld name="CUSTOM_20">
    <p:spTree>
      <p:nvGrpSpPr>
        <p:cNvPr id="102" name="Shape 102"/>
        <p:cNvGrpSpPr/>
        <p:nvPr/>
      </p:nvGrpSpPr>
      <p:grpSpPr>
        <a:xfrm>
          <a:off x="0" y="0"/>
          <a:ext cx="0" cy="0"/>
          <a:chOff x="0" y="0"/>
          <a:chExt cx="0" cy="0"/>
        </a:xfrm>
      </p:grpSpPr>
      <p:sp>
        <p:nvSpPr>
          <p:cNvPr id="103" name="Google Shape;103;p25"/>
          <p:cNvSpPr/>
          <p:nvPr/>
        </p:nvSpPr>
        <p:spPr>
          <a:xfrm>
            <a:off x="536150"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04" name="Google Shape;104;p25"/>
          <p:cNvSpPr/>
          <p:nvPr/>
        </p:nvSpPr>
        <p:spPr>
          <a:xfrm>
            <a:off x="536150"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105" name="Google Shape;105;p25"/>
          <p:cNvCxnSpPr/>
          <p:nvPr/>
        </p:nvCxnSpPr>
        <p:spPr>
          <a:xfrm>
            <a:off x="536148"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06" name="Google Shape;106;p25"/>
          <p:cNvSpPr/>
          <p:nvPr/>
        </p:nvSpPr>
        <p:spPr>
          <a:xfrm>
            <a:off x="261967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107" name="Google Shape;107;p25"/>
          <p:cNvCxnSpPr/>
          <p:nvPr/>
        </p:nvCxnSpPr>
        <p:spPr>
          <a:xfrm>
            <a:off x="26196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08" name="Google Shape;108;p25"/>
          <p:cNvSpPr/>
          <p:nvPr/>
        </p:nvSpPr>
        <p:spPr>
          <a:xfrm>
            <a:off x="261967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09" name="Google Shape;109;p25"/>
          <p:cNvSpPr/>
          <p:nvPr/>
        </p:nvSpPr>
        <p:spPr>
          <a:xfrm>
            <a:off x="471802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110" name="Google Shape;110;p25"/>
          <p:cNvCxnSpPr/>
          <p:nvPr/>
        </p:nvCxnSpPr>
        <p:spPr>
          <a:xfrm>
            <a:off x="4725435"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11" name="Google Shape;111;p25"/>
          <p:cNvSpPr/>
          <p:nvPr/>
        </p:nvSpPr>
        <p:spPr>
          <a:xfrm>
            <a:off x="471802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12" name="Google Shape;112;p25"/>
          <p:cNvSpPr/>
          <p:nvPr/>
        </p:nvSpPr>
        <p:spPr>
          <a:xfrm>
            <a:off x="681637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113" name="Google Shape;113;p25"/>
          <p:cNvCxnSpPr/>
          <p:nvPr/>
        </p:nvCxnSpPr>
        <p:spPr>
          <a:xfrm>
            <a:off x="68163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14" name="Google Shape;114;p25"/>
          <p:cNvSpPr/>
          <p:nvPr/>
        </p:nvSpPr>
        <p:spPr>
          <a:xfrm>
            <a:off x="681637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pic>
        <p:nvPicPr>
          <p:cNvPr id="115" name="Google Shape;115;p25"/>
          <p:cNvPicPr preferRelativeResize="0"/>
          <p:nvPr/>
        </p:nvPicPr>
        <p:blipFill rotWithShape="1">
          <a:blip r:embed="rId2">
            <a:alphaModFix/>
          </a:blip>
          <a:srcRect b="50337" l="0" r="0" t="0"/>
          <a:stretch/>
        </p:blipFill>
        <p:spPr>
          <a:xfrm>
            <a:off x="536150" y="1109125"/>
            <a:ext cx="1819800" cy="684725"/>
          </a:xfrm>
          <a:prstGeom prst="rect">
            <a:avLst/>
          </a:prstGeom>
          <a:noFill/>
          <a:ln>
            <a:noFill/>
          </a:ln>
        </p:spPr>
      </p:pic>
      <p:sp>
        <p:nvSpPr>
          <p:cNvPr id="116" name="Google Shape;116;p25"/>
          <p:cNvSpPr/>
          <p:nvPr/>
        </p:nvSpPr>
        <p:spPr>
          <a:xfrm>
            <a:off x="536150"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17" name="Google Shape;117;p25"/>
          <p:cNvSpPr/>
          <p:nvPr/>
        </p:nvSpPr>
        <p:spPr>
          <a:xfrm>
            <a:off x="536150"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118" name="Google Shape;118;p25"/>
          <p:cNvCxnSpPr/>
          <p:nvPr/>
        </p:nvCxnSpPr>
        <p:spPr>
          <a:xfrm>
            <a:off x="536148" y="3799190"/>
            <a:ext cx="1819800" cy="0"/>
          </a:xfrm>
          <a:prstGeom prst="straightConnector1">
            <a:avLst/>
          </a:prstGeom>
          <a:noFill/>
          <a:ln cap="rnd" cmpd="sng" w="9525">
            <a:solidFill>
              <a:srgbClr val="BCBEC0"/>
            </a:solidFill>
            <a:prstDash val="solid"/>
            <a:miter lim="8000"/>
            <a:headEnd len="sm" w="sm" type="none"/>
            <a:tailEnd len="sm" w="sm" type="none"/>
          </a:ln>
        </p:spPr>
      </p:cxnSp>
      <p:sp>
        <p:nvSpPr>
          <p:cNvPr id="119" name="Google Shape;119;p25"/>
          <p:cNvSpPr/>
          <p:nvPr/>
        </p:nvSpPr>
        <p:spPr>
          <a:xfrm>
            <a:off x="261967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120" name="Google Shape;120;p25"/>
          <p:cNvCxnSpPr/>
          <p:nvPr/>
        </p:nvCxnSpPr>
        <p:spPr>
          <a:xfrm>
            <a:off x="26196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121" name="Google Shape;121;p25"/>
          <p:cNvSpPr/>
          <p:nvPr/>
        </p:nvSpPr>
        <p:spPr>
          <a:xfrm>
            <a:off x="261967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22" name="Google Shape;122;p25"/>
          <p:cNvSpPr/>
          <p:nvPr/>
        </p:nvSpPr>
        <p:spPr>
          <a:xfrm>
            <a:off x="471802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123" name="Google Shape;123;p25"/>
          <p:cNvCxnSpPr/>
          <p:nvPr/>
        </p:nvCxnSpPr>
        <p:spPr>
          <a:xfrm>
            <a:off x="4725435"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124" name="Google Shape;124;p25"/>
          <p:cNvSpPr/>
          <p:nvPr/>
        </p:nvSpPr>
        <p:spPr>
          <a:xfrm>
            <a:off x="471802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125" name="Google Shape;125;p25"/>
          <p:cNvSpPr/>
          <p:nvPr/>
        </p:nvSpPr>
        <p:spPr>
          <a:xfrm>
            <a:off x="681637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126" name="Google Shape;126;p25"/>
          <p:cNvCxnSpPr/>
          <p:nvPr/>
        </p:nvCxnSpPr>
        <p:spPr>
          <a:xfrm>
            <a:off x="68163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127" name="Google Shape;127;p25"/>
          <p:cNvSpPr/>
          <p:nvPr/>
        </p:nvSpPr>
        <p:spPr>
          <a:xfrm>
            <a:off x="681637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pic>
        <p:nvPicPr>
          <p:cNvPr id="128" name="Google Shape;128;p25"/>
          <p:cNvPicPr preferRelativeResize="0"/>
          <p:nvPr/>
        </p:nvPicPr>
        <p:blipFill rotWithShape="1">
          <a:blip r:embed="rId2">
            <a:alphaModFix/>
          </a:blip>
          <a:srcRect b="50337" l="0" r="0" t="0"/>
          <a:stretch/>
        </p:blipFill>
        <p:spPr>
          <a:xfrm>
            <a:off x="2619675" y="1109125"/>
            <a:ext cx="1819800" cy="684725"/>
          </a:xfrm>
          <a:prstGeom prst="rect">
            <a:avLst/>
          </a:prstGeom>
          <a:noFill/>
          <a:ln>
            <a:noFill/>
          </a:ln>
        </p:spPr>
      </p:pic>
      <p:pic>
        <p:nvPicPr>
          <p:cNvPr id="129" name="Google Shape;129;p25"/>
          <p:cNvPicPr preferRelativeResize="0"/>
          <p:nvPr/>
        </p:nvPicPr>
        <p:blipFill rotWithShape="1">
          <a:blip r:embed="rId2">
            <a:alphaModFix/>
          </a:blip>
          <a:srcRect b="50337" l="0" r="0" t="0"/>
          <a:stretch/>
        </p:blipFill>
        <p:spPr>
          <a:xfrm>
            <a:off x="4710563" y="1109125"/>
            <a:ext cx="1819800" cy="684725"/>
          </a:xfrm>
          <a:prstGeom prst="rect">
            <a:avLst/>
          </a:prstGeom>
          <a:noFill/>
          <a:ln>
            <a:noFill/>
          </a:ln>
        </p:spPr>
      </p:pic>
      <p:pic>
        <p:nvPicPr>
          <p:cNvPr id="130" name="Google Shape;130;p25"/>
          <p:cNvPicPr preferRelativeResize="0"/>
          <p:nvPr/>
        </p:nvPicPr>
        <p:blipFill rotWithShape="1">
          <a:blip r:embed="rId2">
            <a:alphaModFix/>
          </a:blip>
          <a:srcRect b="50337" l="0" r="0" t="0"/>
          <a:stretch/>
        </p:blipFill>
        <p:spPr>
          <a:xfrm>
            <a:off x="6823788" y="1109125"/>
            <a:ext cx="1819800" cy="684725"/>
          </a:xfrm>
          <a:prstGeom prst="rect">
            <a:avLst/>
          </a:prstGeom>
          <a:noFill/>
          <a:ln>
            <a:noFill/>
          </a:ln>
        </p:spPr>
      </p:pic>
      <p:sp>
        <p:nvSpPr>
          <p:cNvPr id="131" name="Google Shape;131;p25"/>
          <p:cNvSpPr/>
          <p:nvPr/>
        </p:nvSpPr>
        <p:spPr>
          <a:xfrm>
            <a:off x="536150"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A</a:t>
            </a:r>
            <a:endParaRPr b="0" i="0" sz="1400" u="none" cap="none" strike="noStrike">
              <a:solidFill>
                <a:srgbClr val="295269"/>
              </a:solidFill>
              <a:latin typeface="Dosis"/>
              <a:ea typeface="Dosis"/>
              <a:cs typeface="Dosis"/>
              <a:sym typeface="Dosis"/>
            </a:endParaRPr>
          </a:p>
        </p:txBody>
      </p:sp>
      <p:sp>
        <p:nvSpPr>
          <p:cNvPr id="132" name="Google Shape;132;p25"/>
          <p:cNvSpPr/>
          <p:nvPr/>
        </p:nvSpPr>
        <p:spPr>
          <a:xfrm>
            <a:off x="2619675"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B</a:t>
            </a:r>
            <a:endParaRPr b="0" i="0" sz="1400" u="none" cap="none" strike="noStrike">
              <a:solidFill>
                <a:srgbClr val="295269"/>
              </a:solidFill>
              <a:latin typeface="Dosis"/>
              <a:ea typeface="Dosis"/>
              <a:cs typeface="Dosis"/>
              <a:sym typeface="Dosis"/>
            </a:endParaRPr>
          </a:p>
        </p:txBody>
      </p:sp>
      <p:sp>
        <p:nvSpPr>
          <p:cNvPr id="133" name="Google Shape;133;p25"/>
          <p:cNvSpPr/>
          <p:nvPr/>
        </p:nvSpPr>
        <p:spPr>
          <a:xfrm>
            <a:off x="6801475"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D</a:t>
            </a:r>
            <a:endParaRPr b="0" i="0" sz="1400" u="none" cap="none" strike="noStrike">
              <a:solidFill>
                <a:srgbClr val="295269"/>
              </a:solidFill>
              <a:latin typeface="Dosis"/>
              <a:ea typeface="Dosis"/>
              <a:cs typeface="Dosis"/>
              <a:sym typeface="Dosis"/>
            </a:endParaRPr>
          </a:p>
        </p:txBody>
      </p:sp>
      <p:sp>
        <p:nvSpPr>
          <p:cNvPr id="134" name="Google Shape;134;p25"/>
          <p:cNvSpPr/>
          <p:nvPr/>
        </p:nvSpPr>
        <p:spPr>
          <a:xfrm>
            <a:off x="4717950"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C</a:t>
            </a:r>
            <a:endParaRPr b="0" i="0" sz="1400" u="none" cap="none" strike="noStrike">
              <a:solidFill>
                <a:srgbClr val="295269"/>
              </a:solidFill>
              <a:latin typeface="Dosis"/>
              <a:ea typeface="Dosis"/>
              <a:cs typeface="Dosis"/>
              <a:sym typeface="Dosis"/>
            </a:endParaRPr>
          </a:p>
        </p:txBody>
      </p:sp>
      <p:cxnSp>
        <p:nvCxnSpPr>
          <p:cNvPr id="135" name="Google Shape;135;p25"/>
          <p:cNvCxnSpPr/>
          <p:nvPr/>
        </p:nvCxnSpPr>
        <p:spPr>
          <a:xfrm>
            <a:off x="536148" y="935240"/>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136" name="Google Shape;136;p25"/>
          <p:cNvCxnSpPr/>
          <p:nvPr/>
        </p:nvCxnSpPr>
        <p:spPr>
          <a:xfrm>
            <a:off x="2619673"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137" name="Google Shape;137;p25"/>
          <p:cNvCxnSpPr/>
          <p:nvPr/>
        </p:nvCxnSpPr>
        <p:spPr>
          <a:xfrm>
            <a:off x="4725435"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138" name="Google Shape;138;p25"/>
          <p:cNvCxnSpPr/>
          <p:nvPr/>
        </p:nvCxnSpPr>
        <p:spPr>
          <a:xfrm>
            <a:off x="6816373" y="935241"/>
            <a:ext cx="1819800" cy="0"/>
          </a:xfrm>
          <a:prstGeom prst="straightConnector1">
            <a:avLst/>
          </a:prstGeom>
          <a:noFill/>
          <a:ln cap="rnd" cmpd="sng" w="9525">
            <a:solidFill>
              <a:srgbClr val="BCBEC0"/>
            </a:solidFill>
            <a:prstDash val="solid"/>
            <a:miter lim="8000"/>
            <a:headEnd len="sm" w="sm" type="none"/>
            <a:tailEnd len="sm" w="sm"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xes Slide">
  <p:cSld name="CUSTOM_19">
    <p:spTree>
      <p:nvGrpSpPr>
        <p:cNvPr id="139" name="Shape 139"/>
        <p:cNvGrpSpPr/>
        <p:nvPr/>
      </p:nvGrpSpPr>
      <p:grpSpPr>
        <a:xfrm>
          <a:off x="0" y="0"/>
          <a:ext cx="0" cy="0"/>
          <a:chOff x="0" y="0"/>
          <a:chExt cx="0" cy="0"/>
        </a:xfrm>
      </p:grpSpPr>
      <p:pic>
        <p:nvPicPr>
          <p:cNvPr id="140" name="Google Shape;140;p26"/>
          <p:cNvPicPr preferRelativeResize="0"/>
          <p:nvPr/>
        </p:nvPicPr>
        <p:blipFill rotWithShape="1">
          <a:blip r:embed="rId2">
            <a:alphaModFix/>
          </a:blip>
          <a:srcRect b="0" l="0" r="0" t="0"/>
          <a:stretch/>
        </p:blipFill>
        <p:spPr>
          <a:xfrm>
            <a:off x="457359" y="1347812"/>
            <a:ext cx="2434455" cy="2447850"/>
          </a:xfrm>
          <a:prstGeom prst="rect">
            <a:avLst/>
          </a:prstGeom>
          <a:noFill/>
          <a:ln>
            <a:noFill/>
          </a:ln>
        </p:spPr>
      </p:pic>
      <p:sp>
        <p:nvSpPr>
          <p:cNvPr id="141" name="Google Shape;141;p26"/>
          <p:cNvSpPr/>
          <p:nvPr/>
        </p:nvSpPr>
        <p:spPr>
          <a:xfrm>
            <a:off x="457359"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42" name="Google Shape;142;p26"/>
          <p:cNvSpPr/>
          <p:nvPr/>
        </p:nvSpPr>
        <p:spPr>
          <a:xfrm>
            <a:off x="585722"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43" name="Google Shape;143;p26"/>
          <p:cNvCxnSpPr/>
          <p:nvPr/>
        </p:nvCxnSpPr>
        <p:spPr>
          <a:xfrm>
            <a:off x="627023"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44" name="Google Shape;144;p26"/>
          <p:cNvSpPr/>
          <p:nvPr/>
        </p:nvSpPr>
        <p:spPr>
          <a:xfrm>
            <a:off x="641533"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pic>
        <p:nvPicPr>
          <p:cNvPr id="145" name="Google Shape;145;p26"/>
          <p:cNvPicPr preferRelativeResize="0"/>
          <p:nvPr/>
        </p:nvPicPr>
        <p:blipFill rotWithShape="1">
          <a:blip r:embed="rId2">
            <a:alphaModFix/>
          </a:blip>
          <a:srcRect b="0" l="0" r="0" t="0"/>
          <a:stretch/>
        </p:blipFill>
        <p:spPr>
          <a:xfrm>
            <a:off x="3354758" y="1347812"/>
            <a:ext cx="2434455" cy="2447850"/>
          </a:xfrm>
          <a:prstGeom prst="rect">
            <a:avLst/>
          </a:prstGeom>
          <a:noFill/>
          <a:ln>
            <a:noFill/>
          </a:ln>
        </p:spPr>
      </p:pic>
      <p:sp>
        <p:nvSpPr>
          <p:cNvPr id="146" name="Google Shape;146;p26"/>
          <p:cNvSpPr/>
          <p:nvPr/>
        </p:nvSpPr>
        <p:spPr>
          <a:xfrm>
            <a:off x="3354758"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47" name="Google Shape;147;p26"/>
          <p:cNvSpPr/>
          <p:nvPr/>
        </p:nvSpPr>
        <p:spPr>
          <a:xfrm>
            <a:off x="3483123"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48" name="Google Shape;148;p26"/>
          <p:cNvCxnSpPr/>
          <p:nvPr/>
        </p:nvCxnSpPr>
        <p:spPr>
          <a:xfrm>
            <a:off x="35244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49" name="Google Shape;149;p26"/>
          <p:cNvSpPr/>
          <p:nvPr/>
        </p:nvSpPr>
        <p:spPr>
          <a:xfrm>
            <a:off x="3538933"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pic>
        <p:nvPicPr>
          <p:cNvPr id="150" name="Google Shape;150;p26"/>
          <p:cNvPicPr preferRelativeResize="0"/>
          <p:nvPr/>
        </p:nvPicPr>
        <p:blipFill rotWithShape="1">
          <a:blip r:embed="rId2">
            <a:alphaModFix/>
          </a:blip>
          <a:srcRect b="0" l="0" r="0" t="0"/>
          <a:stretch/>
        </p:blipFill>
        <p:spPr>
          <a:xfrm>
            <a:off x="6252158" y="1347812"/>
            <a:ext cx="2434455" cy="2447850"/>
          </a:xfrm>
          <a:prstGeom prst="rect">
            <a:avLst/>
          </a:prstGeom>
          <a:noFill/>
          <a:ln>
            <a:noFill/>
          </a:ln>
        </p:spPr>
      </p:pic>
      <p:sp>
        <p:nvSpPr>
          <p:cNvPr id="151" name="Google Shape;151;p26"/>
          <p:cNvSpPr/>
          <p:nvPr/>
        </p:nvSpPr>
        <p:spPr>
          <a:xfrm>
            <a:off x="6252158"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52" name="Google Shape;152;p26"/>
          <p:cNvSpPr/>
          <p:nvPr/>
        </p:nvSpPr>
        <p:spPr>
          <a:xfrm>
            <a:off x="6380522"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53" name="Google Shape;153;p26"/>
          <p:cNvCxnSpPr/>
          <p:nvPr/>
        </p:nvCxnSpPr>
        <p:spPr>
          <a:xfrm>
            <a:off x="64218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54" name="Google Shape;154;p26"/>
          <p:cNvSpPr/>
          <p:nvPr/>
        </p:nvSpPr>
        <p:spPr>
          <a:xfrm>
            <a:off x="6436332"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ngle-Image Normal">
  <p:cSld name="CUSTOM_13">
    <p:spTree>
      <p:nvGrpSpPr>
        <p:cNvPr id="155" name="Shape 155"/>
        <p:cNvGrpSpPr/>
        <p:nvPr/>
      </p:nvGrpSpPr>
      <p:grpSpPr>
        <a:xfrm>
          <a:off x="0" y="0"/>
          <a:ext cx="0" cy="0"/>
          <a:chOff x="0" y="0"/>
          <a:chExt cx="0" cy="0"/>
        </a:xfrm>
      </p:grpSpPr>
      <p:sp>
        <p:nvSpPr>
          <p:cNvPr id="156" name="Google Shape;156;p27"/>
          <p:cNvSpPr/>
          <p:nvPr/>
        </p:nvSpPr>
        <p:spPr>
          <a:xfrm>
            <a:off x="6096000" y="0"/>
            <a:ext cx="3048000" cy="5143500"/>
          </a:xfrm>
          <a:prstGeom prst="rect">
            <a:avLst/>
          </a:prstGeom>
          <a:solidFill>
            <a:srgbClr val="E6E7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7"/>
          <p:cNvSpPr txBox="1"/>
          <p:nvPr/>
        </p:nvSpPr>
        <p:spPr>
          <a:xfrm>
            <a:off x="6291250" y="280950"/>
            <a:ext cx="2562300" cy="145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rgbClr val="204056"/>
                </a:solidFill>
                <a:latin typeface="Dosis"/>
                <a:ea typeface="Dosis"/>
                <a:cs typeface="Dosis"/>
                <a:sym typeface="Dosis"/>
              </a:rPr>
              <a:t>Title, could be longer or more wordy</a:t>
            </a:r>
            <a:endParaRPr b="0" i="0" sz="2800" u="none" cap="none" strike="noStrike">
              <a:solidFill>
                <a:srgbClr val="204056"/>
              </a:solidFill>
              <a:latin typeface="Dosis"/>
              <a:ea typeface="Dosis"/>
              <a:cs typeface="Dosis"/>
              <a:sym typeface="Dosis"/>
            </a:endParaRPr>
          </a:p>
        </p:txBody>
      </p:sp>
      <p:sp>
        <p:nvSpPr>
          <p:cNvPr id="158" name="Google Shape;158;p27"/>
          <p:cNvSpPr txBox="1"/>
          <p:nvPr/>
        </p:nvSpPr>
        <p:spPr>
          <a:xfrm>
            <a:off x="6257950" y="1843050"/>
            <a:ext cx="2628900" cy="3019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204056"/>
                </a:solidFill>
                <a:latin typeface="Dosis"/>
                <a:ea typeface="Dosis"/>
                <a:cs typeface="Dosis"/>
                <a:sym typeface="Dosis"/>
              </a:rPr>
              <a:t>Commentary</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204056"/>
                </a:solidFill>
                <a:latin typeface="Dosis"/>
                <a:ea typeface="Dosis"/>
                <a:cs typeface="Dosis"/>
                <a:sym typeface="Dosis"/>
              </a:rPr>
              <a:t>Trends</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204056"/>
                </a:solidFill>
                <a:latin typeface="Dosis"/>
                <a:ea typeface="Dosis"/>
                <a:cs typeface="Dosis"/>
                <a:sym typeface="Dosis"/>
              </a:rPr>
              <a:t>Key Findings</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400"/>
              <a:buFont typeface="Arial"/>
              <a:buNone/>
            </a:pPr>
            <a:r>
              <a:t/>
            </a:r>
            <a:endParaRPr b="0" i="0" sz="1400" u="none" cap="none" strike="noStrike">
              <a:solidFill>
                <a:srgbClr val="204056"/>
              </a:solidFill>
              <a:latin typeface="Dosis"/>
              <a:ea typeface="Dosis"/>
              <a:cs typeface="Dosis"/>
              <a:sym typeface="Dosis"/>
            </a:endParaRPr>
          </a:p>
        </p:txBody>
      </p:sp>
      <p:sp>
        <p:nvSpPr>
          <p:cNvPr id="159" name="Google Shape;159;p27"/>
          <p:cNvSpPr/>
          <p:nvPr/>
        </p:nvSpPr>
        <p:spPr>
          <a:xfrm>
            <a:off x="486668" y="359490"/>
            <a:ext cx="2423304" cy="227707"/>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pic>
        <p:nvPicPr>
          <p:cNvPr id="160" name="Google Shape;160;p27"/>
          <p:cNvPicPr preferRelativeResize="0"/>
          <p:nvPr/>
        </p:nvPicPr>
        <p:blipFill rotWithShape="1">
          <a:blip r:embed="rId2">
            <a:alphaModFix/>
          </a:blip>
          <a:srcRect b="0" l="0" r="0" t="0"/>
          <a:stretch/>
        </p:blipFill>
        <p:spPr>
          <a:xfrm>
            <a:off x="486668" y="784766"/>
            <a:ext cx="4521770" cy="3425651"/>
          </a:xfrm>
          <a:prstGeom prst="rect">
            <a:avLst/>
          </a:prstGeom>
          <a:noFill/>
          <a:ln>
            <a:noFill/>
          </a:ln>
        </p:spPr>
      </p:pic>
      <p:sp>
        <p:nvSpPr>
          <p:cNvPr id="161" name="Google Shape;161;p27"/>
          <p:cNvSpPr/>
          <p:nvPr/>
        </p:nvSpPr>
        <p:spPr>
          <a:xfrm>
            <a:off x="486668" y="4452635"/>
            <a:ext cx="3240378" cy="3337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Image Slide">
  <p:cSld name="CUSTOM_14">
    <p:spTree>
      <p:nvGrpSpPr>
        <p:cNvPr id="162" name="Shape 162"/>
        <p:cNvGrpSpPr/>
        <p:nvPr/>
      </p:nvGrpSpPr>
      <p:grpSpPr>
        <a:xfrm>
          <a:off x="0" y="0"/>
          <a:ext cx="0" cy="0"/>
          <a:chOff x="0" y="0"/>
          <a:chExt cx="0" cy="0"/>
        </a:xfrm>
      </p:grpSpPr>
      <p:sp>
        <p:nvSpPr>
          <p:cNvPr id="163" name="Google Shape;163;p28"/>
          <p:cNvSpPr/>
          <p:nvPr/>
        </p:nvSpPr>
        <p:spPr>
          <a:xfrm>
            <a:off x="632594" y="4102372"/>
            <a:ext cx="2438905" cy="33372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b="0" i="0" sz="1100" u="none" cap="none" strike="noStrike">
              <a:solidFill>
                <a:srgbClr val="000000"/>
              </a:solidFill>
              <a:latin typeface="Dosis"/>
              <a:ea typeface="Dosis"/>
              <a:cs typeface="Dosis"/>
              <a:sym typeface="Dosis"/>
            </a:endParaRPr>
          </a:p>
        </p:txBody>
      </p:sp>
      <p:sp>
        <p:nvSpPr>
          <p:cNvPr id="164" name="Google Shape;164;p28"/>
          <p:cNvSpPr/>
          <p:nvPr/>
        </p:nvSpPr>
        <p:spPr>
          <a:xfrm>
            <a:off x="640407" y="705146"/>
            <a:ext cx="2423304" cy="159617"/>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pic>
        <p:nvPicPr>
          <p:cNvPr id="165" name="Google Shape;165;p28"/>
          <p:cNvPicPr preferRelativeResize="0"/>
          <p:nvPr/>
        </p:nvPicPr>
        <p:blipFill rotWithShape="1">
          <a:blip r:embed="rId2">
            <a:alphaModFix/>
          </a:blip>
          <a:srcRect b="0" l="0" r="0" t="0"/>
          <a:stretch/>
        </p:blipFill>
        <p:spPr>
          <a:xfrm>
            <a:off x="644872" y="1111745"/>
            <a:ext cx="3578572" cy="2711276"/>
          </a:xfrm>
          <a:prstGeom prst="rect">
            <a:avLst/>
          </a:prstGeom>
          <a:noFill/>
          <a:ln>
            <a:noFill/>
          </a:ln>
        </p:spPr>
      </p:pic>
      <p:pic>
        <p:nvPicPr>
          <p:cNvPr id="166" name="Google Shape;166;p28"/>
          <p:cNvPicPr preferRelativeResize="0"/>
          <p:nvPr/>
        </p:nvPicPr>
        <p:blipFill rotWithShape="1">
          <a:blip r:embed="rId2">
            <a:alphaModFix/>
          </a:blip>
          <a:srcRect b="0" l="0" r="0" t="0"/>
          <a:stretch/>
        </p:blipFill>
        <p:spPr>
          <a:xfrm>
            <a:off x="4878139" y="1111745"/>
            <a:ext cx="3578572" cy="2711276"/>
          </a:xfrm>
          <a:prstGeom prst="rect">
            <a:avLst/>
          </a:prstGeom>
          <a:noFill/>
          <a:ln>
            <a:noFill/>
          </a:ln>
        </p:spPr>
      </p:pic>
      <p:sp>
        <p:nvSpPr>
          <p:cNvPr id="167" name="Google Shape;167;p28"/>
          <p:cNvSpPr/>
          <p:nvPr/>
        </p:nvSpPr>
        <p:spPr>
          <a:xfrm>
            <a:off x="4874790" y="4103488"/>
            <a:ext cx="2438905" cy="33485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b="0" i="0" sz="1100" u="none" cap="none" strike="noStrike">
              <a:solidFill>
                <a:srgbClr val="000000"/>
              </a:solidFill>
              <a:latin typeface="Dosis"/>
              <a:ea typeface="Dosis"/>
              <a:cs typeface="Dosis"/>
              <a:sym typeface="Dosis"/>
            </a:endParaRPr>
          </a:p>
        </p:txBody>
      </p:sp>
      <p:sp>
        <p:nvSpPr>
          <p:cNvPr id="168" name="Google Shape;168;p28"/>
          <p:cNvSpPr/>
          <p:nvPr/>
        </p:nvSpPr>
        <p:spPr>
          <a:xfrm>
            <a:off x="4882604" y="707379"/>
            <a:ext cx="2423304" cy="158483"/>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ement 1">
  <p:cSld name="CUSTOM_15">
    <p:spTree>
      <p:nvGrpSpPr>
        <p:cNvPr id="169" name="Shape 169"/>
        <p:cNvGrpSpPr/>
        <p:nvPr/>
      </p:nvGrpSpPr>
      <p:grpSpPr>
        <a:xfrm>
          <a:off x="0" y="0"/>
          <a:ext cx="0" cy="0"/>
          <a:chOff x="0" y="0"/>
          <a:chExt cx="0" cy="0"/>
        </a:xfrm>
      </p:grpSpPr>
      <p:pic>
        <p:nvPicPr>
          <p:cNvPr id="170" name="Google Shape;170;p29"/>
          <p:cNvPicPr preferRelativeResize="0"/>
          <p:nvPr/>
        </p:nvPicPr>
        <p:blipFill rotWithShape="1">
          <a:blip r:embed="rId2">
            <a:alphaModFix/>
          </a:blip>
          <a:srcRect b="15626" l="0" r="0" t="0"/>
          <a:stretch/>
        </p:blipFill>
        <p:spPr>
          <a:xfrm>
            <a:off x="0" y="0"/>
            <a:ext cx="9144000" cy="5143500"/>
          </a:xfrm>
          <a:prstGeom prst="rect">
            <a:avLst/>
          </a:prstGeom>
          <a:noFill/>
          <a:ln>
            <a:noFill/>
          </a:ln>
        </p:spPr>
      </p:pic>
      <p:sp>
        <p:nvSpPr>
          <p:cNvPr id="171" name="Google Shape;171;p29"/>
          <p:cNvSpPr/>
          <p:nvPr/>
        </p:nvSpPr>
        <p:spPr>
          <a:xfrm>
            <a:off x="0" y="0"/>
            <a:ext cx="9144000" cy="5143500"/>
          </a:xfrm>
          <a:prstGeom prst="rect">
            <a:avLst/>
          </a:prstGeom>
          <a:solidFill>
            <a:srgbClr val="204056">
              <a:alpha val="8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29"/>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 sz="4000" u="none" cap="none" strike="noStrike">
                <a:solidFill>
                  <a:schemeClr val="lt1"/>
                </a:solidFill>
                <a:latin typeface="Dosis"/>
                <a:ea typeface="Dosis"/>
                <a:cs typeface="Dosis"/>
                <a:sym typeface="Dosis"/>
              </a:rPr>
              <a:t>This is a bold statement or “quote” with a full bleed image</a:t>
            </a:r>
            <a:endParaRPr b="0" i="0" sz="40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Dosis"/>
              <a:ea typeface="Dosis"/>
              <a:cs typeface="Dosis"/>
              <a:sym typeface="Dosis"/>
            </a:endParaRPr>
          </a:p>
        </p:txBody>
      </p:sp>
      <p:sp>
        <p:nvSpPr>
          <p:cNvPr id="173" name="Google Shape;173;p29"/>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BCBEC0"/>
                </a:solidFill>
                <a:latin typeface="Dosis"/>
                <a:ea typeface="Dosis"/>
                <a:cs typeface="Dosis"/>
                <a:sym typeface="Dosis"/>
              </a:rPr>
              <a:t>Name of Author (if it’s a quote)</a:t>
            </a:r>
            <a:endParaRPr b="0" i="0" sz="16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ement 2">
  <p:cSld name="CUSTOM_16">
    <p:spTree>
      <p:nvGrpSpPr>
        <p:cNvPr id="174" name="Shape 174"/>
        <p:cNvGrpSpPr/>
        <p:nvPr/>
      </p:nvGrpSpPr>
      <p:grpSpPr>
        <a:xfrm>
          <a:off x="0" y="0"/>
          <a:ext cx="0" cy="0"/>
          <a:chOff x="0" y="0"/>
          <a:chExt cx="0" cy="0"/>
        </a:xfrm>
      </p:grpSpPr>
      <p:pic>
        <p:nvPicPr>
          <p:cNvPr id="175" name="Google Shape;175;p30"/>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76" name="Google Shape;176;p30"/>
          <p:cNvSpPr/>
          <p:nvPr/>
        </p:nvSpPr>
        <p:spPr>
          <a:xfrm>
            <a:off x="0" y="0"/>
            <a:ext cx="9144000" cy="5143500"/>
          </a:xfrm>
          <a:prstGeom prst="rect">
            <a:avLst/>
          </a:prstGeom>
          <a:solidFill>
            <a:srgbClr val="204056">
              <a:alpha val="8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30"/>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 sz="4000" u="none" cap="none" strike="noStrike">
                <a:solidFill>
                  <a:schemeClr val="lt1"/>
                </a:solidFill>
                <a:latin typeface="Dosis"/>
                <a:ea typeface="Dosis"/>
                <a:cs typeface="Dosis"/>
                <a:sym typeface="Dosis"/>
              </a:rPr>
              <a:t>This is a bold statement or “quote” with a full bleed image</a:t>
            </a:r>
            <a:endParaRPr b="0" i="0" sz="40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Dosis"/>
              <a:ea typeface="Dosis"/>
              <a:cs typeface="Dosis"/>
              <a:sym typeface="Dosis"/>
            </a:endParaRPr>
          </a:p>
        </p:txBody>
      </p:sp>
      <p:sp>
        <p:nvSpPr>
          <p:cNvPr id="178" name="Google Shape;178;p30"/>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BCBEC0"/>
                </a:solidFill>
                <a:latin typeface="Dosis"/>
                <a:ea typeface="Dosis"/>
                <a:cs typeface="Dosis"/>
                <a:sym typeface="Dosis"/>
              </a:rPr>
              <a:t>Name of Author (if it’s a quote)</a:t>
            </a:r>
            <a:endParaRPr b="0" i="0" sz="16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erson Slide">
  <p:cSld name="CUSTOM_17">
    <p:bg>
      <p:bgPr>
        <a:solidFill>
          <a:srgbClr val="000000"/>
        </a:solidFill>
      </p:bgPr>
    </p:bg>
    <p:spTree>
      <p:nvGrpSpPr>
        <p:cNvPr id="179" name="Shape 179"/>
        <p:cNvGrpSpPr/>
        <p:nvPr/>
      </p:nvGrpSpPr>
      <p:grpSpPr>
        <a:xfrm>
          <a:off x="0" y="0"/>
          <a:ext cx="0" cy="0"/>
          <a:chOff x="0" y="0"/>
          <a:chExt cx="0" cy="0"/>
        </a:xfrm>
      </p:grpSpPr>
      <p:pic>
        <p:nvPicPr>
          <p:cNvPr id="180" name="Google Shape;180;p31"/>
          <p:cNvPicPr preferRelativeResize="0"/>
          <p:nvPr/>
        </p:nvPicPr>
        <p:blipFill rotWithShape="1">
          <a:blip r:embed="rId2">
            <a:alphaModFix/>
          </a:blip>
          <a:srcRect b="0" l="0" r="0" t="0"/>
          <a:stretch/>
        </p:blipFill>
        <p:spPr>
          <a:xfrm>
            <a:off x="0" y="0"/>
            <a:ext cx="5143500" cy="5143500"/>
          </a:xfrm>
          <a:prstGeom prst="rect">
            <a:avLst/>
          </a:prstGeom>
          <a:noFill/>
          <a:ln>
            <a:noFill/>
          </a:ln>
        </p:spPr>
      </p:pic>
      <p:sp>
        <p:nvSpPr>
          <p:cNvPr id="181" name="Google Shape;181;p31"/>
          <p:cNvSpPr txBox="1"/>
          <p:nvPr/>
        </p:nvSpPr>
        <p:spPr>
          <a:xfrm>
            <a:off x="5581675" y="1952725"/>
            <a:ext cx="2409900" cy="161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BCBEC0"/>
                </a:solidFill>
                <a:latin typeface="Dosis"/>
                <a:ea typeface="Dosis"/>
                <a:cs typeface="Dosis"/>
                <a:sym typeface="Dosis"/>
              </a:rPr>
              <a:t>Passionate developer, lover of pizza and cute little dogs. Previously at Acme Inc and Awesome Startup.</a:t>
            </a:r>
            <a:endParaRPr b="0" i="0" sz="1800" u="none" cap="none" strike="noStrike">
              <a:solidFill>
                <a:srgbClr val="BCBEC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BCBEC0"/>
              </a:solidFill>
              <a:latin typeface="Dosis"/>
              <a:ea typeface="Dosis"/>
              <a:cs typeface="Dosis"/>
              <a:sym typeface="Dosis"/>
            </a:endParaRPr>
          </a:p>
        </p:txBody>
      </p:sp>
      <p:sp>
        <p:nvSpPr>
          <p:cNvPr id="182" name="Google Shape;182;p31"/>
          <p:cNvSpPr txBox="1"/>
          <p:nvPr/>
        </p:nvSpPr>
        <p:spPr>
          <a:xfrm>
            <a:off x="5581675" y="1095475"/>
            <a:ext cx="2409900" cy="924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Dosis"/>
                <a:ea typeface="Dosis"/>
                <a:cs typeface="Dosis"/>
                <a:sym typeface="Dosis"/>
              </a:rPr>
              <a:t>Welcome</a:t>
            </a:r>
            <a:endParaRPr b="0" i="0" sz="1400" u="none" cap="none" strike="noStrike">
              <a:solidFill>
                <a:schemeClr val="lt1"/>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chemeClr val="lt1"/>
                </a:solidFill>
                <a:latin typeface="Dosis"/>
                <a:ea typeface="Dosis"/>
                <a:cs typeface="Dosis"/>
                <a:sym typeface="Dosis"/>
              </a:rPr>
              <a:t>John Coder</a:t>
            </a:r>
            <a:endParaRPr b="0" i="0" sz="2400" u="none" cap="none" strike="noStrike">
              <a:solidFill>
                <a:schemeClr val="lt1"/>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over white">
  <p:cSld name="CUSTOM_5">
    <p:spTree>
      <p:nvGrpSpPr>
        <p:cNvPr id="183" name="Shape 183"/>
        <p:cNvGrpSpPr/>
        <p:nvPr/>
      </p:nvGrpSpPr>
      <p:grpSpPr>
        <a:xfrm>
          <a:off x="0" y="0"/>
          <a:ext cx="0" cy="0"/>
          <a:chOff x="0" y="0"/>
          <a:chExt cx="0" cy="0"/>
        </a:xfrm>
      </p:grpSpPr>
      <p:pic>
        <p:nvPicPr>
          <p:cNvPr id="184" name="Google Shape;184;p32"/>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185" name="Google Shape;185;p32"/>
          <p:cNvPicPr preferRelativeResize="0"/>
          <p:nvPr/>
        </p:nvPicPr>
        <p:blipFill rotWithShape="1">
          <a:blip r:embed="rId3">
            <a:alphaModFix/>
          </a:blip>
          <a:srcRect b="0" l="0" r="0" t="0"/>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over blue" type="titleOnly">
  <p:cSld name="TITLE_ONLY">
    <p:spTree>
      <p:nvGrpSpPr>
        <p:cNvPr id="186" name="Shape 186"/>
        <p:cNvGrpSpPr/>
        <p:nvPr/>
      </p:nvGrpSpPr>
      <p:grpSpPr>
        <a:xfrm>
          <a:off x="0" y="0"/>
          <a:ext cx="0" cy="0"/>
          <a:chOff x="0" y="0"/>
          <a:chExt cx="0" cy="0"/>
        </a:xfrm>
      </p:grpSpPr>
      <p:pic>
        <p:nvPicPr>
          <p:cNvPr id="187" name="Google Shape;187;p33"/>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188" name="Google Shape;188;p33"/>
          <p:cNvPicPr preferRelativeResize="0"/>
          <p:nvPr/>
        </p:nvPicPr>
        <p:blipFill rotWithShape="1">
          <a:blip r:embed="rId3">
            <a:alphaModFix/>
          </a:blip>
          <a:srcRect b="0" l="0" r="0" t="0"/>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inal Slide">
  <p:cSld name="CUSTOM_18">
    <p:bg>
      <p:bgPr>
        <a:solidFill>
          <a:srgbClr val="295269"/>
        </a:solidFill>
      </p:bgPr>
    </p:bg>
    <p:spTree>
      <p:nvGrpSpPr>
        <p:cNvPr id="189" name="Shape 189"/>
        <p:cNvGrpSpPr/>
        <p:nvPr/>
      </p:nvGrpSpPr>
      <p:grpSpPr>
        <a:xfrm>
          <a:off x="0" y="0"/>
          <a:ext cx="0" cy="0"/>
          <a:chOff x="0" y="0"/>
          <a:chExt cx="0" cy="0"/>
        </a:xfrm>
      </p:grpSpPr>
      <p:sp>
        <p:nvSpPr>
          <p:cNvPr id="190" name="Google Shape;190;p34"/>
          <p:cNvSpPr/>
          <p:nvPr/>
        </p:nvSpPr>
        <p:spPr>
          <a:xfrm>
            <a:off x="469021" y="2179413"/>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Dosis"/>
                <a:ea typeface="Dosis"/>
                <a:cs typeface="Dosis"/>
                <a:sym typeface="Dosis"/>
              </a:rPr>
              <a:t>THANKS!</a:t>
            </a:r>
            <a:endParaRPr b="0" i="0" sz="1000" u="none" cap="none" strike="noStrike">
              <a:solidFill>
                <a:schemeClr val="lt1"/>
              </a:solidFill>
              <a:latin typeface="Dosis"/>
              <a:ea typeface="Dosis"/>
              <a:cs typeface="Dosis"/>
              <a:sym typeface="Dosis"/>
            </a:endParaRPr>
          </a:p>
        </p:txBody>
      </p:sp>
      <p:sp>
        <p:nvSpPr>
          <p:cNvPr id="191" name="Google Shape;191;p34"/>
          <p:cNvSpPr/>
          <p:nvPr/>
        </p:nvSpPr>
        <p:spPr>
          <a:xfrm>
            <a:off x="2676525" y="3243775"/>
            <a:ext cx="3790948" cy="66155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ctr">
              <a:lnSpc>
                <a:spcPct val="100000"/>
              </a:lnSpc>
              <a:spcBef>
                <a:spcPts val="0"/>
              </a:spcBef>
              <a:spcAft>
                <a:spcPts val="0"/>
              </a:spcAft>
              <a:buClr>
                <a:srgbClr val="8A8A8A"/>
              </a:buClr>
              <a:buSzPts val="1400"/>
              <a:buFont typeface="Arial"/>
              <a:buNone/>
            </a:pPr>
            <a:r>
              <a:rPr b="0" i="0" lang="en" sz="1400" u="none" cap="none" strike="noStrike">
                <a:solidFill>
                  <a:schemeClr val="lt1"/>
                </a:solidFill>
                <a:latin typeface="Dosis"/>
                <a:ea typeface="Dosis"/>
                <a:cs typeface="Dosis"/>
                <a:sym typeface="Dosis"/>
              </a:rPr>
              <a:t>Zach Sims   </a:t>
            </a:r>
            <a:endParaRPr b="0" i="0" sz="14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rPr b="0" i="0" lang="en" sz="1200" u="none" cap="none" strike="noStrike">
                <a:solidFill>
                  <a:srgbClr val="BCBEC0"/>
                </a:solidFill>
                <a:latin typeface="Dosis"/>
                <a:ea typeface="Dosis"/>
                <a:cs typeface="Dosis"/>
                <a:sym typeface="Dosis"/>
              </a:rPr>
              <a:t>@zsims   </a:t>
            </a:r>
            <a:endParaRPr b="0" i="0" sz="12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rPr b="0" i="0" lang="en" sz="1200" u="none" cap="none" strike="noStrike">
                <a:solidFill>
                  <a:srgbClr val="BCBEC0"/>
                </a:solidFill>
                <a:latin typeface="Dosis"/>
                <a:ea typeface="Dosis"/>
                <a:cs typeface="Dosis"/>
                <a:sym typeface="Dosis"/>
              </a:rPr>
              <a:t>zach@codecademy.com</a:t>
            </a:r>
            <a:endParaRPr b="0" i="0" sz="1200" u="none" cap="none" strike="noStrike">
              <a:solidFill>
                <a:srgbClr val="BCBEC0"/>
              </a:solidFill>
              <a:latin typeface="Dosis"/>
              <a:ea typeface="Dosis"/>
              <a:cs typeface="Dosis"/>
              <a:sym typeface="Dosis"/>
            </a:endParaRPr>
          </a:p>
        </p:txBody>
      </p:sp>
      <p:pic>
        <p:nvPicPr>
          <p:cNvPr id="192" name="Google Shape;192;p34"/>
          <p:cNvPicPr preferRelativeResize="0"/>
          <p:nvPr/>
        </p:nvPicPr>
        <p:blipFill rotWithShape="1">
          <a:blip r:embed="rId2">
            <a:alphaModFix/>
          </a:blip>
          <a:srcRect b="0" l="0" r="0" t="0"/>
          <a:stretch/>
        </p:blipFill>
        <p:spPr>
          <a:xfrm>
            <a:off x="3890566" y="1496600"/>
            <a:ext cx="1362880" cy="286626"/>
          </a:xfrm>
          <a:prstGeom prst="rect">
            <a:avLst/>
          </a:prstGeom>
          <a:noFill/>
          <a:ln>
            <a:noFill/>
          </a:ln>
        </p:spPr>
      </p:pic>
      <p:sp>
        <p:nvSpPr>
          <p:cNvPr id="193" name="Google Shape;193;p34"/>
          <p:cNvSpPr/>
          <p:nvPr/>
        </p:nvSpPr>
        <p:spPr>
          <a:xfrm>
            <a:off x="2676525" y="4634425"/>
            <a:ext cx="3790948" cy="3472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ctr">
              <a:lnSpc>
                <a:spcPct val="100000"/>
              </a:lnSpc>
              <a:spcBef>
                <a:spcPts val="0"/>
              </a:spcBef>
              <a:spcAft>
                <a:spcPts val="0"/>
              </a:spcAft>
              <a:buClr>
                <a:srgbClr val="C8CACB"/>
              </a:buClr>
              <a:buSzPts val="1200"/>
              <a:buFont typeface="Arial"/>
              <a:buNone/>
            </a:pPr>
            <a:r>
              <a:rPr b="0" i="0" lang="en" sz="1200" u="none" cap="none" strike="noStrike">
                <a:solidFill>
                  <a:srgbClr val="C8CACB"/>
                </a:solidFill>
                <a:latin typeface="Dosis"/>
                <a:ea typeface="Dosis"/>
                <a:cs typeface="Dosis"/>
                <a:sym typeface="Dosis"/>
              </a:rPr>
              <a:t>WE’RE HIRING:</a:t>
            </a:r>
            <a:r>
              <a:rPr b="0" i="0" lang="en" sz="1200" u="none" cap="none" strike="noStrike">
                <a:solidFill>
                  <a:srgbClr val="F4F5F5"/>
                </a:solidFill>
                <a:latin typeface="Dosis"/>
                <a:ea typeface="Dosis"/>
                <a:cs typeface="Dosis"/>
                <a:sym typeface="Dosis"/>
              </a:rPr>
              <a:t> </a:t>
            </a:r>
            <a:r>
              <a:rPr b="0" i="0" lang="en" sz="1200" u="none" cap="none" strike="noStrike">
                <a:solidFill>
                  <a:srgbClr val="FA726E"/>
                </a:solidFill>
                <a:latin typeface="Dosis"/>
                <a:ea typeface="Dosis"/>
                <a:cs typeface="Dosis"/>
                <a:sym typeface="Dosis"/>
              </a:rPr>
              <a:t>http://www.codecademy.com/about/jobs</a:t>
            </a:r>
            <a:endParaRPr b="0" i="0" sz="1200" u="none" cap="none" strike="noStrike">
              <a:solidFill>
                <a:schemeClr val="dk1"/>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t/>
            </a:r>
            <a:endParaRPr b="0" i="0" sz="1200" u="none" cap="none" strike="noStrik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p:cSld name="CUSTOM_21">
    <p:spTree>
      <p:nvGrpSpPr>
        <p:cNvPr id="194" name="Shape 194"/>
        <p:cNvGrpSpPr/>
        <p:nvPr/>
      </p:nvGrpSpPr>
      <p:grpSpPr>
        <a:xfrm>
          <a:off x="0" y="0"/>
          <a:ext cx="0" cy="0"/>
          <a:chOff x="0" y="0"/>
          <a:chExt cx="0" cy="0"/>
        </a:xfrm>
      </p:grpSpPr>
      <p:cxnSp>
        <p:nvCxnSpPr>
          <p:cNvPr id="195" name="Google Shape;195;p35"/>
          <p:cNvCxnSpPr/>
          <p:nvPr/>
        </p:nvCxnSpPr>
        <p:spPr>
          <a:xfrm>
            <a:off x="381150"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96" name="Google Shape;196;p35"/>
          <p:cNvSpPr txBox="1"/>
          <p:nvPr/>
        </p:nvSpPr>
        <p:spPr>
          <a:xfrm>
            <a:off x="419725"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Dosis"/>
                <a:ea typeface="Dosis"/>
                <a:cs typeface="Dosis"/>
                <a:sym typeface="Dosis"/>
              </a:rPr>
              <a:t>Q2</a:t>
            </a:r>
            <a:endParaRPr b="0" i="0" sz="900" u="none" cap="none" strike="noStrike">
              <a:solidFill>
                <a:srgbClr val="000000"/>
              </a:solidFill>
              <a:latin typeface="Dosis"/>
              <a:ea typeface="Dosis"/>
              <a:cs typeface="Dosis"/>
              <a:sym typeface="Dosis"/>
            </a:endParaRPr>
          </a:p>
        </p:txBody>
      </p:sp>
      <p:cxnSp>
        <p:nvCxnSpPr>
          <p:cNvPr id="197" name="Google Shape;197;p35"/>
          <p:cNvCxnSpPr/>
          <p:nvPr/>
        </p:nvCxnSpPr>
        <p:spPr>
          <a:xfrm>
            <a:off x="3202338"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98" name="Google Shape;198;p35"/>
          <p:cNvSpPr txBox="1"/>
          <p:nvPr/>
        </p:nvSpPr>
        <p:spPr>
          <a:xfrm>
            <a:off x="3240913"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Dosis"/>
                <a:ea typeface="Dosis"/>
                <a:cs typeface="Dosis"/>
                <a:sym typeface="Dosis"/>
              </a:rPr>
              <a:t>Q3</a:t>
            </a:r>
            <a:endParaRPr b="0" i="0" sz="900" u="none" cap="none" strike="noStrike">
              <a:solidFill>
                <a:srgbClr val="000000"/>
              </a:solidFill>
              <a:latin typeface="Dosis"/>
              <a:ea typeface="Dosis"/>
              <a:cs typeface="Dosis"/>
              <a:sym typeface="Dosis"/>
            </a:endParaRPr>
          </a:p>
        </p:txBody>
      </p:sp>
      <p:cxnSp>
        <p:nvCxnSpPr>
          <p:cNvPr id="199" name="Google Shape;199;p35"/>
          <p:cNvCxnSpPr/>
          <p:nvPr/>
        </p:nvCxnSpPr>
        <p:spPr>
          <a:xfrm>
            <a:off x="6023550" y="4509450"/>
            <a:ext cx="0" cy="282900"/>
          </a:xfrm>
          <a:prstGeom prst="straightConnector1">
            <a:avLst/>
          </a:prstGeom>
          <a:noFill/>
          <a:ln cap="flat" cmpd="sng" w="9525">
            <a:solidFill>
              <a:srgbClr val="000000"/>
            </a:solidFill>
            <a:prstDash val="solid"/>
            <a:round/>
            <a:headEnd len="sm" w="sm" type="none"/>
            <a:tailEnd len="sm" w="sm" type="none"/>
          </a:ln>
        </p:spPr>
      </p:cxnSp>
      <p:sp>
        <p:nvSpPr>
          <p:cNvPr id="200" name="Google Shape;200;p35"/>
          <p:cNvSpPr txBox="1"/>
          <p:nvPr/>
        </p:nvSpPr>
        <p:spPr>
          <a:xfrm>
            <a:off x="6062125"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Dosis"/>
                <a:ea typeface="Dosis"/>
                <a:cs typeface="Dosis"/>
                <a:sym typeface="Dosis"/>
              </a:rPr>
              <a:t>Q4</a:t>
            </a:r>
            <a:endParaRPr b="0" i="0" sz="900" u="none" cap="none" strike="noStrike">
              <a:solidFill>
                <a:srgbClr val="000000"/>
              </a:solidFill>
              <a:latin typeface="Dosis"/>
              <a:ea typeface="Dosis"/>
              <a:cs typeface="Dosis"/>
              <a:sym typeface="Dosis"/>
            </a:endParaRPr>
          </a:p>
        </p:txBody>
      </p:sp>
      <p:cxnSp>
        <p:nvCxnSpPr>
          <p:cNvPr id="201" name="Google Shape;201;p35"/>
          <p:cNvCxnSpPr/>
          <p:nvPr/>
        </p:nvCxnSpPr>
        <p:spPr>
          <a:xfrm>
            <a:off x="3811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02" name="Google Shape;202;p35"/>
          <p:cNvSpPr txBox="1"/>
          <p:nvPr/>
        </p:nvSpPr>
        <p:spPr>
          <a:xfrm>
            <a:off x="4197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July</a:t>
            </a:r>
            <a:endParaRPr b="0" i="0" sz="900" u="none" cap="none" strike="noStrike">
              <a:solidFill>
                <a:srgbClr val="B7B7B7"/>
              </a:solidFill>
              <a:latin typeface="Dosis"/>
              <a:ea typeface="Dosis"/>
              <a:cs typeface="Dosis"/>
              <a:sym typeface="Dosis"/>
            </a:endParaRPr>
          </a:p>
        </p:txBody>
      </p:sp>
      <p:sp>
        <p:nvSpPr>
          <p:cNvPr id="203" name="Google Shape;203;p35"/>
          <p:cNvSpPr txBox="1"/>
          <p:nvPr/>
        </p:nvSpPr>
        <p:spPr>
          <a:xfrm>
            <a:off x="1365081"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August</a:t>
            </a:r>
            <a:endParaRPr b="0" i="0" sz="900" u="none" cap="none" strike="noStrike">
              <a:solidFill>
                <a:srgbClr val="B7B7B7"/>
              </a:solidFill>
              <a:latin typeface="Dosis"/>
              <a:ea typeface="Dosis"/>
              <a:cs typeface="Dosis"/>
              <a:sym typeface="Dosis"/>
            </a:endParaRPr>
          </a:p>
        </p:txBody>
      </p:sp>
      <p:cxnSp>
        <p:nvCxnSpPr>
          <p:cNvPr id="204" name="Google Shape;204;p35"/>
          <p:cNvCxnSpPr/>
          <p:nvPr/>
        </p:nvCxnSpPr>
        <p:spPr>
          <a:xfrm>
            <a:off x="1326506"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05" name="Google Shape;205;p35"/>
          <p:cNvSpPr txBox="1"/>
          <p:nvPr/>
        </p:nvSpPr>
        <p:spPr>
          <a:xfrm>
            <a:off x="23122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September</a:t>
            </a:r>
            <a:endParaRPr b="0" i="0" sz="900" u="none" cap="none" strike="noStrike">
              <a:solidFill>
                <a:srgbClr val="B7B7B7"/>
              </a:solidFill>
              <a:latin typeface="Dosis"/>
              <a:ea typeface="Dosis"/>
              <a:cs typeface="Dosis"/>
              <a:sym typeface="Dosis"/>
            </a:endParaRPr>
          </a:p>
        </p:txBody>
      </p:sp>
      <p:cxnSp>
        <p:nvCxnSpPr>
          <p:cNvPr id="206" name="Google Shape;206;p35"/>
          <p:cNvCxnSpPr/>
          <p:nvPr/>
        </p:nvCxnSpPr>
        <p:spPr>
          <a:xfrm>
            <a:off x="22736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207" name="Google Shape;207;p35"/>
          <p:cNvCxnSpPr/>
          <p:nvPr/>
        </p:nvCxnSpPr>
        <p:spPr>
          <a:xfrm>
            <a:off x="60235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08" name="Google Shape;208;p35"/>
          <p:cNvSpPr txBox="1"/>
          <p:nvPr/>
        </p:nvSpPr>
        <p:spPr>
          <a:xfrm>
            <a:off x="60621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January</a:t>
            </a:r>
            <a:endParaRPr b="0" i="0" sz="900" u="none" cap="none" strike="noStrike">
              <a:solidFill>
                <a:srgbClr val="B7B7B7"/>
              </a:solidFill>
              <a:latin typeface="Dosis"/>
              <a:ea typeface="Dosis"/>
              <a:cs typeface="Dosis"/>
              <a:sym typeface="Dosis"/>
            </a:endParaRPr>
          </a:p>
        </p:txBody>
      </p:sp>
      <p:sp>
        <p:nvSpPr>
          <p:cNvPr id="209" name="Google Shape;209;p35"/>
          <p:cNvSpPr txBox="1"/>
          <p:nvPr/>
        </p:nvSpPr>
        <p:spPr>
          <a:xfrm>
            <a:off x="7007480"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February</a:t>
            </a:r>
            <a:endParaRPr b="0" i="0" sz="900" u="none" cap="none" strike="noStrike">
              <a:solidFill>
                <a:srgbClr val="B7B7B7"/>
              </a:solidFill>
              <a:latin typeface="Dosis"/>
              <a:ea typeface="Dosis"/>
              <a:cs typeface="Dosis"/>
              <a:sym typeface="Dosis"/>
            </a:endParaRPr>
          </a:p>
        </p:txBody>
      </p:sp>
      <p:cxnSp>
        <p:nvCxnSpPr>
          <p:cNvPr id="210" name="Google Shape;210;p35"/>
          <p:cNvCxnSpPr/>
          <p:nvPr/>
        </p:nvCxnSpPr>
        <p:spPr>
          <a:xfrm>
            <a:off x="6968905"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11" name="Google Shape;211;p35"/>
          <p:cNvSpPr txBox="1"/>
          <p:nvPr/>
        </p:nvSpPr>
        <p:spPr>
          <a:xfrm>
            <a:off x="79546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March</a:t>
            </a:r>
            <a:endParaRPr b="0" i="0" sz="900" u="none" cap="none" strike="noStrike">
              <a:solidFill>
                <a:srgbClr val="B7B7B7"/>
              </a:solidFill>
              <a:latin typeface="Dosis"/>
              <a:ea typeface="Dosis"/>
              <a:cs typeface="Dosis"/>
              <a:sym typeface="Dosis"/>
            </a:endParaRPr>
          </a:p>
        </p:txBody>
      </p:sp>
      <p:cxnSp>
        <p:nvCxnSpPr>
          <p:cNvPr id="212" name="Google Shape;212;p35"/>
          <p:cNvCxnSpPr/>
          <p:nvPr/>
        </p:nvCxnSpPr>
        <p:spPr>
          <a:xfrm>
            <a:off x="79160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213" name="Google Shape;213;p35"/>
          <p:cNvCxnSpPr/>
          <p:nvPr/>
        </p:nvCxnSpPr>
        <p:spPr>
          <a:xfrm>
            <a:off x="32023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14" name="Google Shape;214;p35"/>
          <p:cNvSpPr txBox="1"/>
          <p:nvPr/>
        </p:nvSpPr>
        <p:spPr>
          <a:xfrm>
            <a:off x="32409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October</a:t>
            </a:r>
            <a:endParaRPr b="0" i="0" sz="900" u="none" cap="none" strike="noStrike">
              <a:solidFill>
                <a:srgbClr val="B7B7B7"/>
              </a:solidFill>
              <a:latin typeface="Dosis"/>
              <a:ea typeface="Dosis"/>
              <a:cs typeface="Dosis"/>
              <a:sym typeface="Dosis"/>
            </a:endParaRPr>
          </a:p>
        </p:txBody>
      </p:sp>
      <p:sp>
        <p:nvSpPr>
          <p:cNvPr id="215" name="Google Shape;215;p35"/>
          <p:cNvSpPr txBox="1"/>
          <p:nvPr/>
        </p:nvSpPr>
        <p:spPr>
          <a:xfrm>
            <a:off x="4186280"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November</a:t>
            </a:r>
            <a:endParaRPr b="0" i="0" sz="900" u="none" cap="none" strike="noStrike">
              <a:solidFill>
                <a:srgbClr val="B7B7B7"/>
              </a:solidFill>
              <a:latin typeface="Dosis"/>
              <a:ea typeface="Dosis"/>
              <a:cs typeface="Dosis"/>
              <a:sym typeface="Dosis"/>
            </a:endParaRPr>
          </a:p>
        </p:txBody>
      </p:sp>
      <p:cxnSp>
        <p:nvCxnSpPr>
          <p:cNvPr id="216" name="Google Shape;216;p35"/>
          <p:cNvCxnSpPr/>
          <p:nvPr/>
        </p:nvCxnSpPr>
        <p:spPr>
          <a:xfrm>
            <a:off x="4147705" y="4069625"/>
            <a:ext cx="0" cy="282900"/>
          </a:xfrm>
          <a:prstGeom prst="straightConnector1">
            <a:avLst/>
          </a:prstGeom>
          <a:noFill/>
          <a:ln cap="flat" cmpd="sng" w="9525">
            <a:solidFill>
              <a:srgbClr val="CCCCCC"/>
            </a:solidFill>
            <a:prstDash val="solid"/>
            <a:round/>
            <a:headEnd len="sm" w="sm" type="none"/>
            <a:tailEnd len="sm" w="sm" type="none"/>
          </a:ln>
        </p:spPr>
      </p:cxnSp>
      <p:sp>
        <p:nvSpPr>
          <p:cNvPr id="217" name="Google Shape;217;p35"/>
          <p:cNvSpPr txBox="1"/>
          <p:nvPr/>
        </p:nvSpPr>
        <p:spPr>
          <a:xfrm>
            <a:off x="51334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December</a:t>
            </a:r>
            <a:endParaRPr b="0" i="0" sz="900" u="none" cap="none" strike="noStrike">
              <a:solidFill>
                <a:srgbClr val="B7B7B7"/>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B7B7B7"/>
              </a:solidFill>
              <a:latin typeface="Dosis"/>
              <a:ea typeface="Dosis"/>
              <a:cs typeface="Dosis"/>
              <a:sym typeface="Dosis"/>
            </a:endParaRPr>
          </a:p>
        </p:txBody>
      </p:sp>
      <p:cxnSp>
        <p:nvCxnSpPr>
          <p:cNvPr id="218" name="Google Shape;218;p35"/>
          <p:cNvCxnSpPr/>
          <p:nvPr/>
        </p:nvCxnSpPr>
        <p:spPr>
          <a:xfrm>
            <a:off x="50948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219" name="Google Shape;219;p35"/>
          <p:cNvCxnSpPr/>
          <p:nvPr/>
        </p:nvCxnSpPr>
        <p:spPr>
          <a:xfrm>
            <a:off x="3202338" y="977325"/>
            <a:ext cx="0" cy="2893500"/>
          </a:xfrm>
          <a:prstGeom prst="straightConnector1">
            <a:avLst/>
          </a:prstGeom>
          <a:noFill/>
          <a:ln cap="flat" cmpd="sng" w="9525">
            <a:solidFill>
              <a:srgbClr val="939598"/>
            </a:solidFill>
            <a:prstDash val="dot"/>
            <a:round/>
            <a:headEnd len="sm" w="sm" type="none"/>
            <a:tailEnd len="sm" w="sm" type="none"/>
          </a:ln>
        </p:spPr>
      </p:cxnSp>
      <p:cxnSp>
        <p:nvCxnSpPr>
          <p:cNvPr id="220" name="Google Shape;220;p35"/>
          <p:cNvCxnSpPr/>
          <p:nvPr/>
        </p:nvCxnSpPr>
        <p:spPr>
          <a:xfrm>
            <a:off x="6023550" y="977325"/>
            <a:ext cx="0" cy="2893500"/>
          </a:xfrm>
          <a:prstGeom prst="straightConnector1">
            <a:avLst/>
          </a:prstGeom>
          <a:noFill/>
          <a:ln cap="flat" cmpd="sng" w="9525">
            <a:solidFill>
              <a:srgbClr val="939598"/>
            </a:solidFill>
            <a:prstDash val="dot"/>
            <a:round/>
            <a:headEnd len="sm" w="sm" type="none"/>
            <a:tailEnd len="sm" w="sm" type="none"/>
          </a:ln>
        </p:spPr>
      </p:cxnSp>
      <p:cxnSp>
        <p:nvCxnSpPr>
          <p:cNvPr id="221" name="Google Shape;221;p35"/>
          <p:cNvCxnSpPr/>
          <p:nvPr/>
        </p:nvCxnSpPr>
        <p:spPr>
          <a:xfrm>
            <a:off x="381150" y="977325"/>
            <a:ext cx="0" cy="2893500"/>
          </a:xfrm>
          <a:prstGeom prst="straightConnector1">
            <a:avLst/>
          </a:prstGeom>
          <a:noFill/>
          <a:ln cap="flat" cmpd="sng" w="9525">
            <a:solidFill>
              <a:srgbClr val="939598"/>
            </a:solidFill>
            <a:prstDash val="dot"/>
            <a:round/>
            <a:headEnd len="sm" w="sm" type="none"/>
            <a:tailEnd len="sm" w="sm" type="none"/>
          </a:ln>
        </p:spPr>
      </p:cxnSp>
      <p:sp>
        <p:nvSpPr>
          <p:cNvPr id="222" name="Google Shape;222;p35"/>
          <p:cNvSpPr/>
          <p:nvPr/>
        </p:nvSpPr>
        <p:spPr>
          <a:xfrm>
            <a:off x="1326500" y="3228775"/>
            <a:ext cx="1881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Spec definition</a:t>
            </a:r>
            <a:endParaRPr b="0" i="0" sz="1000" u="none" cap="none" strike="noStrike">
              <a:solidFill>
                <a:srgbClr val="666666"/>
              </a:solidFill>
              <a:latin typeface="Dosis"/>
              <a:ea typeface="Dosis"/>
              <a:cs typeface="Dosis"/>
              <a:sym typeface="Dosis"/>
            </a:endParaRPr>
          </a:p>
        </p:txBody>
      </p:sp>
      <p:sp>
        <p:nvSpPr>
          <p:cNvPr id="223" name="Google Shape;223;p35"/>
          <p:cNvSpPr/>
          <p:nvPr/>
        </p:nvSpPr>
        <p:spPr>
          <a:xfrm>
            <a:off x="3207925" y="3228775"/>
            <a:ext cx="28155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Evaluate, and build</a:t>
            </a:r>
            <a:endParaRPr b="0" i="0" sz="1000" u="none" cap="none" strike="noStrike">
              <a:solidFill>
                <a:srgbClr val="666666"/>
              </a:solidFill>
              <a:latin typeface="Dosis"/>
              <a:ea typeface="Dosis"/>
              <a:cs typeface="Dosis"/>
              <a:sym typeface="Dosis"/>
            </a:endParaRPr>
          </a:p>
        </p:txBody>
      </p:sp>
      <p:sp>
        <p:nvSpPr>
          <p:cNvPr id="224" name="Google Shape;224;p35"/>
          <p:cNvSpPr/>
          <p:nvPr/>
        </p:nvSpPr>
        <p:spPr>
          <a:xfrm>
            <a:off x="6023552" y="34435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non-US app store?</a:t>
            </a:r>
            <a:endParaRPr b="0" i="0" sz="1000" u="none" cap="none" strike="noStrike">
              <a:solidFill>
                <a:srgbClr val="666666"/>
              </a:solidFill>
              <a:latin typeface="Dosis"/>
              <a:ea typeface="Dosis"/>
              <a:cs typeface="Dosis"/>
              <a:sym typeface="Dosis"/>
            </a:endParaRPr>
          </a:p>
        </p:txBody>
      </p:sp>
      <p:sp>
        <p:nvSpPr>
          <p:cNvPr id="225" name="Google Shape;225;p35"/>
          <p:cNvSpPr/>
          <p:nvPr/>
        </p:nvSpPr>
        <p:spPr>
          <a:xfrm>
            <a:off x="1326450" y="1196281"/>
            <a:ext cx="22944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LTP 1+2 francine release</a:t>
            </a:r>
            <a:endParaRPr b="0" i="0" sz="1000" u="none" cap="none" strike="noStrike">
              <a:solidFill>
                <a:srgbClr val="FFFFFF"/>
              </a:solidFill>
              <a:latin typeface="Dosis"/>
              <a:ea typeface="Dosis"/>
              <a:cs typeface="Dosis"/>
              <a:sym typeface="Dosis"/>
            </a:endParaRPr>
          </a:p>
        </p:txBody>
      </p:sp>
      <p:sp>
        <p:nvSpPr>
          <p:cNvPr id="226" name="Google Shape;226;p35"/>
          <p:cNvSpPr/>
          <p:nvPr/>
        </p:nvSpPr>
        <p:spPr>
          <a:xfrm>
            <a:off x="3620852" y="1196281"/>
            <a:ext cx="11220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final release</a:t>
            </a:r>
            <a:endParaRPr b="0" i="0" sz="1000" u="none" cap="none" strike="noStrike">
              <a:solidFill>
                <a:srgbClr val="FFFFFF"/>
              </a:solidFill>
              <a:latin typeface="Dosis"/>
              <a:ea typeface="Dosis"/>
              <a:cs typeface="Dosis"/>
              <a:sym typeface="Dosis"/>
            </a:endParaRPr>
          </a:p>
        </p:txBody>
      </p:sp>
      <p:sp>
        <p:nvSpPr>
          <p:cNvPr id="227" name="Google Shape;227;p35"/>
          <p:cNvSpPr/>
          <p:nvPr/>
        </p:nvSpPr>
        <p:spPr>
          <a:xfrm>
            <a:off x="1326450" y="1501081"/>
            <a:ext cx="18813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HT: 100 interviews</a:t>
            </a:r>
            <a:endParaRPr b="0" i="0" sz="1000" u="none" cap="none" strike="noStrike">
              <a:solidFill>
                <a:srgbClr val="FFFFFF"/>
              </a:solidFill>
              <a:latin typeface="Dosis"/>
              <a:ea typeface="Dosis"/>
              <a:cs typeface="Dosis"/>
              <a:sym typeface="Dosis"/>
            </a:endParaRPr>
          </a:p>
        </p:txBody>
      </p:sp>
      <p:sp>
        <p:nvSpPr>
          <p:cNvPr id="228" name="Google Shape;228;p35"/>
          <p:cNvSpPr/>
          <p:nvPr/>
        </p:nvSpPr>
        <p:spPr>
          <a:xfrm>
            <a:off x="3210751" y="1501081"/>
            <a:ext cx="1391400" cy="3237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hireability funnel + integration?</a:t>
            </a:r>
            <a:endParaRPr b="0" i="0" sz="1000" u="none" cap="none" strike="noStrike">
              <a:solidFill>
                <a:srgbClr val="FFFFFF"/>
              </a:solidFill>
              <a:latin typeface="Dosis"/>
              <a:ea typeface="Dosis"/>
              <a:cs typeface="Dosis"/>
              <a:sym typeface="Dosis"/>
            </a:endParaRPr>
          </a:p>
        </p:txBody>
      </p:sp>
      <p:sp>
        <p:nvSpPr>
          <p:cNvPr id="229" name="Google Shape;229;p35"/>
          <p:cNvSpPr/>
          <p:nvPr/>
        </p:nvSpPr>
        <p:spPr>
          <a:xfrm>
            <a:off x="1326450" y="2255231"/>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Peer Code Review</a:t>
            </a:r>
            <a:endParaRPr b="0" i="0" sz="1000" u="none" cap="none" strike="noStrike">
              <a:solidFill>
                <a:srgbClr val="FFFFFF"/>
              </a:solidFill>
              <a:latin typeface="Dosis"/>
              <a:ea typeface="Dosis"/>
              <a:cs typeface="Dosis"/>
              <a:sym typeface="Dosis"/>
            </a:endParaRPr>
          </a:p>
        </p:txBody>
      </p:sp>
      <p:sp>
        <p:nvSpPr>
          <p:cNvPr id="230" name="Google Shape;230;p35"/>
          <p:cNvSpPr/>
          <p:nvPr/>
        </p:nvSpPr>
        <p:spPr>
          <a:xfrm>
            <a:off x="1326450" y="2552106"/>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Guidance Counselor</a:t>
            </a:r>
            <a:endParaRPr b="0" i="0" sz="1000" u="none" cap="none" strike="noStrike">
              <a:solidFill>
                <a:srgbClr val="FFFFFF"/>
              </a:solidFill>
              <a:latin typeface="Dosis"/>
              <a:ea typeface="Dosis"/>
              <a:cs typeface="Dosis"/>
              <a:sym typeface="Dosis"/>
            </a:endParaRPr>
          </a:p>
        </p:txBody>
      </p:sp>
      <p:sp>
        <p:nvSpPr>
          <p:cNvPr id="231" name="Google Shape;231;p35"/>
          <p:cNvSpPr/>
          <p:nvPr/>
        </p:nvSpPr>
        <p:spPr>
          <a:xfrm>
            <a:off x="7313577" y="32287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Deliver to US app store</a:t>
            </a:r>
            <a:endParaRPr b="0" i="0" sz="1000" u="none" cap="none" strike="noStrike">
              <a:solidFill>
                <a:srgbClr val="666666"/>
              </a:solidFill>
              <a:latin typeface="Dosis"/>
              <a:ea typeface="Dosis"/>
              <a:cs typeface="Dosis"/>
              <a:sym typeface="Dosis"/>
            </a:endParaRPr>
          </a:p>
        </p:txBody>
      </p:sp>
      <p:cxnSp>
        <p:nvCxnSpPr>
          <p:cNvPr id="232" name="Google Shape;232;p35"/>
          <p:cNvCxnSpPr/>
          <p:nvPr/>
        </p:nvCxnSpPr>
        <p:spPr>
          <a:xfrm>
            <a:off x="8813875" y="977325"/>
            <a:ext cx="0" cy="2893500"/>
          </a:xfrm>
          <a:prstGeom prst="straightConnector1">
            <a:avLst/>
          </a:prstGeom>
          <a:noFill/>
          <a:ln cap="flat" cmpd="sng" w="9525">
            <a:solidFill>
              <a:srgbClr val="939598"/>
            </a:solidFill>
            <a:prstDash val="dot"/>
            <a:round/>
            <a:headEnd len="sm" w="sm" type="none"/>
            <a:tailEnd len="sm" w="sm" type="none"/>
          </a:ln>
        </p:spPr>
      </p:cxnSp>
      <p:sp>
        <p:nvSpPr>
          <p:cNvPr id="233" name="Google Shape;233;p35"/>
          <p:cNvSpPr/>
          <p:nvPr/>
        </p:nvSpPr>
        <p:spPr>
          <a:xfrm>
            <a:off x="6216263" y="641550"/>
            <a:ext cx="142500" cy="142500"/>
          </a:xfrm>
          <a:prstGeom prst="rect">
            <a:avLst/>
          </a:prstGeom>
          <a:solidFill>
            <a:srgbClr val="2952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5"/>
          <p:cNvSpPr txBox="1"/>
          <p:nvPr/>
        </p:nvSpPr>
        <p:spPr>
          <a:xfrm>
            <a:off x="6327286" y="536775"/>
            <a:ext cx="9723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295269"/>
                </a:solidFill>
                <a:latin typeface="Dosis"/>
                <a:ea typeface="Dosis"/>
                <a:cs typeface="Dosis"/>
                <a:sym typeface="Dosis"/>
              </a:rPr>
              <a:t>LTP3</a:t>
            </a:r>
            <a:endParaRPr b="0" i="0" sz="1100" u="none" cap="none" strike="noStrike">
              <a:solidFill>
                <a:srgbClr val="295269"/>
              </a:solidFill>
              <a:latin typeface="Dosis"/>
              <a:ea typeface="Dosis"/>
              <a:cs typeface="Dosis"/>
              <a:sym typeface="Dosis"/>
            </a:endParaRPr>
          </a:p>
        </p:txBody>
      </p:sp>
      <p:sp>
        <p:nvSpPr>
          <p:cNvPr id="235" name="Google Shape;235;p35"/>
          <p:cNvSpPr txBox="1"/>
          <p:nvPr/>
        </p:nvSpPr>
        <p:spPr>
          <a:xfrm>
            <a:off x="7040238" y="536775"/>
            <a:ext cx="10719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6AB1D3"/>
                </a:solidFill>
                <a:latin typeface="Dosis"/>
                <a:ea typeface="Dosis"/>
                <a:cs typeface="Dosis"/>
                <a:sym typeface="Dosis"/>
              </a:rPr>
              <a:t>Community + $</a:t>
            </a:r>
            <a:endParaRPr b="0" i="0" sz="1100" u="none" cap="none" strike="noStrike">
              <a:solidFill>
                <a:srgbClr val="6AB1D3"/>
              </a:solidFill>
              <a:latin typeface="Dosis"/>
              <a:ea typeface="Dosis"/>
              <a:cs typeface="Dosis"/>
              <a:sym typeface="Dosis"/>
            </a:endParaRPr>
          </a:p>
        </p:txBody>
      </p:sp>
      <p:sp>
        <p:nvSpPr>
          <p:cNvPr id="236" name="Google Shape;236;p35"/>
          <p:cNvSpPr/>
          <p:nvPr/>
        </p:nvSpPr>
        <p:spPr>
          <a:xfrm>
            <a:off x="6929213" y="641550"/>
            <a:ext cx="142500" cy="142500"/>
          </a:xfrm>
          <a:prstGeom prst="rect">
            <a:avLst/>
          </a:prstGeom>
          <a:solidFill>
            <a:srgbClr val="6AB1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5"/>
          <p:cNvSpPr txBox="1"/>
          <p:nvPr/>
        </p:nvSpPr>
        <p:spPr>
          <a:xfrm>
            <a:off x="8301731" y="536775"/>
            <a:ext cx="10719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40D7C1"/>
                </a:solidFill>
                <a:latin typeface="Dosis"/>
                <a:ea typeface="Dosis"/>
                <a:cs typeface="Dosis"/>
                <a:sym typeface="Dosis"/>
              </a:rPr>
              <a:t>Mobile</a:t>
            </a:r>
            <a:endParaRPr b="0" i="0" sz="1100" u="none" cap="none" strike="noStrike">
              <a:solidFill>
                <a:srgbClr val="40D7C1"/>
              </a:solidFill>
              <a:latin typeface="Dosis"/>
              <a:ea typeface="Dosis"/>
              <a:cs typeface="Dosis"/>
              <a:sym typeface="Dosis"/>
            </a:endParaRPr>
          </a:p>
        </p:txBody>
      </p:sp>
      <p:sp>
        <p:nvSpPr>
          <p:cNvPr id="238" name="Google Shape;238;p35"/>
          <p:cNvSpPr/>
          <p:nvPr/>
        </p:nvSpPr>
        <p:spPr>
          <a:xfrm>
            <a:off x="8190706" y="641550"/>
            <a:ext cx="142500" cy="142500"/>
          </a:xfrm>
          <a:prstGeom prst="rect">
            <a:avLst/>
          </a:prstGeom>
          <a:solidFill>
            <a:srgbClr val="40D7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39" name="Google Shape;239;p35"/>
          <p:cNvCxnSpPr/>
          <p:nvPr/>
        </p:nvCxnSpPr>
        <p:spPr>
          <a:xfrm>
            <a:off x="381150" y="3849525"/>
            <a:ext cx="8435100" cy="0"/>
          </a:xfrm>
          <a:prstGeom prst="straightConnector1">
            <a:avLst/>
          </a:prstGeom>
          <a:noFill/>
          <a:ln cap="flat" cmpd="sng" w="9525">
            <a:solidFill>
              <a:srgbClr val="939598"/>
            </a:solidFill>
            <a:prstDash val="dot"/>
            <a:round/>
            <a:headEnd len="sm" w="sm" type="none"/>
            <a:tailEnd len="sm" w="sm" type="none"/>
          </a:ln>
        </p:spPr>
      </p:cxnSp>
      <p:cxnSp>
        <p:nvCxnSpPr>
          <p:cNvPr id="240" name="Google Shape;240;p35"/>
          <p:cNvCxnSpPr/>
          <p:nvPr/>
        </p:nvCxnSpPr>
        <p:spPr>
          <a:xfrm>
            <a:off x="381150" y="977325"/>
            <a:ext cx="8435100" cy="0"/>
          </a:xfrm>
          <a:prstGeom prst="straightConnector1">
            <a:avLst/>
          </a:prstGeom>
          <a:noFill/>
          <a:ln cap="flat" cmpd="sng" w="9525">
            <a:solidFill>
              <a:srgbClr val="939598"/>
            </a:solidFill>
            <a:prstDash val="dot"/>
            <a:round/>
            <a:headEnd len="sm" w="sm" type="none"/>
            <a:tailEnd len="sm" w="sm" type="none"/>
          </a:ln>
        </p:spPr>
      </p:cxnSp>
      <p:cxnSp>
        <p:nvCxnSpPr>
          <p:cNvPr id="241" name="Google Shape;241;p35"/>
          <p:cNvCxnSpPr/>
          <p:nvPr/>
        </p:nvCxnSpPr>
        <p:spPr>
          <a:xfrm>
            <a:off x="381150" y="2017875"/>
            <a:ext cx="8435100" cy="0"/>
          </a:xfrm>
          <a:prstGeom prst="straightConnector1">
            <a:avLst/>
          </a:prstGeom>
          <a:noFill/>
          <a:ln cap="flat" cmpd="sng" w="9525">
            <a:solidFill>
              <a:srgbClr val="939598"/>
            </a:solidFill>
            <a:prstDash val="dot"/>
            <a:round/>
            <a:headEnd len="sm" w="sm" type="none"/>
            <a:tailEnd len="sm" w="sm" type="none"/>
          </a:ln>
        </p:spPr>
      </p:cxnSp>
      <p:cxnSp>
        <p:nvCxnSpPr>
          <p:cNvPr id="242" name="Google Shape;242;p35"/>
          <p:cNvCxnSpPr/>
          <p:nvPr/>
        </p:nvCxnSpPr>
        <p:spPr>
          <a:xfrm>
            <a:off x="381150" y="2987150"/>
            <a:ext cx="8435100" cy="0"/>
          </a:xfrm>
          <a:prstGeom prst="straightConnector1">
            <a:avLst/>
          </a:prstGeom>
          <a:noFill/>
          <a:ln cap="flat" cmpd="sng" w="9525">
            <a:solidFill>
              <a:srgbClr val="939598"/>
            </a:solidFill>
            <a:prstDash val="dot"/>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47" name="Shape 247"/>
        <p:cNvGrpSpPr/>
        <p:nvPr/>
      </p:nvGrpSpPr>
      <p:grpSpPr>
        <a:xfrm>
          <a:off x="0" y="0"/>
          <a:ext cx="0" cy="0"/>
          <a:chOff x="0" y="0"/>
          <a:chExt cx="0" cy="0"/>
        </a:xfrm>
      </p:grpSpPr>
      <p:sp>
        <p:nvSpPr>
          <p:cNvPr id="248" name="Google Shape;248;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9" name="Google Shape;249;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50" name="Google Shape;250;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51" name="Shape 251"/>
        <p:cNvGrpSpPr/>
        <p:nvPr/>
      </p:nvGrpSpPr>
      <p:grpSpPr>
        <a:xfrm>
          <a:off x="0" y="0"/>
          <a:ext cx="0" cy="0"/>
          <a:chOff x="0" y="0"/>
          <a:chExt cx="0" cy="0"/>
        </a:xfrm>
      </p:grpSpPr>
      <p:sp>
        <p:nvSpPr>
          <p:cNvPr id="252" name="Google Shape;252;p3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53" name="Google Shape;253;p3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54" name="Google Shape;254;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55" name="Shape 255"/>
        <p:cNvGrpSpPr/>
        <p:nvPr/>
      </p:nvGrpSpPr>
      <p:grpSpPr>
        <a:xfrm>
          <a:off x="0" y="0"/>
          <a:ext cx="0" cy="0"/>
          <a:chOff x="0" y="0"/>
          <a:chExt cx="0" cy="0"/>
        </a:xfrm>
      </p:grpSpPr>
      <p:sp>
        <p:nvSpPr>
          <p:cNvPr id="256" name="Google Shape;256;p3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57" name="Google Shape;257;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8" name="Shape 258"/>
        <p:cNvGrpSpPr/>
        <p:nvPr/>
      </p:nvGrpSpPr>
      <p:grpSpPr>
        <a:xfrm>
          <a:off x="0" y="0"/>
          <a:ext cx="0" cy="0"/>
          <a:chOff x="0" y="0"/>
          <a:chExt cx="0" cy="0"/>
        </a:xfrm>
      </p:grpSpPr>
      <p:sp>
        <p:nvSpPr>
          <p:cNvPr id="259" name="Google Shape;259;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0" name="Google Shape;260;p4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1" name="Google Shape;261;p4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2" name="Google Shape;262;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3" name="Shape 263"/>
        <p:cNvGrpSpPr/>
        <p:nvPr/>
      </p:nvGrpSpPr>
      <p:grpSpPr>
        <a:xfrm>
          <a:off x="0" y="0"/>
          <a:ext cx="0" cy="0"/>
          <a:chOff x="0" y="0"/>
          <a:chExt cx="0" cy="0"/>
        </a:xfrm>
      </p:grpSpPr>
      <p:sp>
        <p:nvSpPr>
          <p:cNvPr id="264" name="Google Shape;264;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65" name="Google Shape;265;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66" name="Shape 266"/>
        <p:cNvGrpSpPr/>
        <p:nvPr/>
      </p:nvGrpSpPr>
      <p:grpSpPr>
        <a:xfrm>
          <a:off x="0" y="0"/>
          <a:ext cx="0" cy="0"/>
          <a:chOff x="0" y="0"/>
          <a:chExt cx="0" cy="0"/>
        </a:xfrm>
      </p:grpSpPr>
      <p:sp>
        <p:nvSpPr>
          <p:cNvPr id="267" name="Google Shape;267;p4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68" name="Google Shape;268;p4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9" name="Google Shape;26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270" name="Shape 270"/>
        <p:cNvGrpSpPr/>
        <p:nvPr/>
      </p:nvGrpSpPr>
      <p:grpSpPr>
        <a:xfrm>
          <a:off x="0" y="0"/>
          <a:ext cx="0" cy="0"/>
          <a:chOff x="0" y="0"/>
          <a:chExt cx="0" cy="0"/>
        </a:xfrm>
      </p:grpSpPr>
      <p:sp>
        <p:nvSpPr>
          <p:cNvPr id="271" name="Google Shape;271;p4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72" name="Google Shape;272;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73" name="Shape 273"/>
        <p:cNvGrpSpPr/>
        <p:nvPr/>
      </p:nvGrpSpPr>
      <p:grpSpPr>
        <a:xfrm>
          <a:off x="0" y="0"/>
          <a:ext cx="0" cy="0"/>
          <a:chOff x="0" y="0"/>
          <a:chExt cx="0" cy="0"/>
        </a:xfrm>
      </p:grpSpPr>
      <p:sp>
        <p:nvSpPr>
          <p:cNvPr id="274" name="Google Shape;274;p4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4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276" name="Google Shape;276;p4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77" name="Google Shape;277;p4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78" name="Google Shape;278;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79" name="Shape 279"/>
        <p:cNvGrpSpPr/>
        <p:nvPr/>
      </p:nvGrpSpPr>
      <p:grpSpPr>
        <a:xfrm>
          <a:off x="0" y="0"/>
          <a:ext cx="0" cy="0"/>
          <a:chOff x="0" y="0"/>
          <a:chExt cx="0" cy="0"/>
        </a:xfrm>
      </p:grpSpPr>
      <p:sp>
        <p:nvSpPr>
          <p:cNvPr id="280" name="Google Shape;280;p45"/>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281" name="Google Shape;281;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282" name="Shape 282"/>
        <p:cNvGrpSpPr/>
        <p:nvPr/>
      </p:nvGrpSpPr>
      <p:grpSpPr>
        <a:xfrm>
          <a:off x="0" y="0"/>
          <a:ext cx="0" cy="0"/>
          <a:chOff x="0" y="0"/>
          <a:chExt cx="0" cy="0"/>
        </a:xfrm>
      </p:grpSpPr>
      <p:sp>
        <p:nvSpPr>
          <p:cNvPr id="283" name="Google Shape;283;p4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284" name="Google Shape;284;p4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285" name="Google Shape;285;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86" name="Shape 286"/>
        <p:cNvGrpSpPr/>
        <p:nvPr/>
      </p:nvGrpSpPr>
      <p:grpSpPr>
        <a:xfrm>
          <a:off x="0" y="0"/>
          <a:ext cx="0" cy="0"/>
          <a:chOff x="0" y="0"/>
          <a:chExt cx="0" cy="0"/>
        </a:xfrm>
      </p:grpSpPr>
      <p:sp>
        <p:nvSpPr>
          <p:cNvPr id="287" name="Google Shape;287;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23" Type="http://schemas.openxmlformats.org/officeDocument/2006/relationships/theme" Target="../theme/theme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4.xml"/><Relationship Id="rId10" Type="http://schemas.openxmlformats.org/officeDocument/2006/relationships/slideLayout" Target="../slideLayouts/slideLayout43.xml"/><Relationship Id="rId12" Type="http://schemas.openxmlformats.org/officeDocument/2006/relationships/theme" Target="../theme/theme2.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9" Type="http://schemas.openxmlformats.org/officeDocument/2006/relationships/slideLayout" Target="../slideLayouts/slideLayout42.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Roboto"/>
              <a:buChar char="●"/>
              <a:defRPr b="0" i="0" sz="1800" u="none" cap="none" strike="noStrike">
                <a:solidFill>
                  <a:schemeClr val="dk2"/>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dk2"/>
              </a:buClr>
              <a:buSzPts val="1400"/>
              <a:buFont typeface="Roboto"/>
              <a:buChar char="■"/>
              <a:defRPr b="0" i="0" sz="1400" u="none" cap="none" strike="noStrike">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243" name="Shape 243"/>
        <p:cNvGrpSpPr/>
        <p:nvPr/>
      </p:nvGrpSpPr>
      <p:grpSpPr>
        <a:xfrm>
          <a:off x="0" y="0"/>
          <a:ext cx="0" cy="0"/>
          <a:chOff x="0" y="0"/>
          <a:chExt cx="0" cy="0"/>
        </a:xfrm>
      </p:grpSpPr>
      <p:sp>
        <p:nvSpPr>
          <p:cNvPr id="244" name="Google Shape;244;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45" name="Google Shape;245;p3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46" name="Google Shape;246;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 Id="rId3" Type="http://schemas.openxmlformats.org/officeDocument/2006/relationships/hyperlink" Target="https://www.codecademy.com" TargetMode="External"/><Relationship Id="rId4" Type="http://schemas.openxmlformats.org/officeDocument/2006/relationships/hyperlink" Target="https://www.codecademy.com/learn/paths/analyze-data-with-sq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95269"/>
        </a:solidFill>
      </p:bgPr>
    </p:bg>
    <p:spTree>
      <p:nvGrpSpPr>
        <p:cNvPr id="291" name="Shape 291"/>
        <p:cNvGrpSpPr/>
        <p:nvPr/>
      </p:nvGrpSpPr>
      <p:grpSpPr>
        <a:xfrm>
          <a:off x="0" y="0"/>
          <a:ext cx="0" cy="0"/>
          <a:chOff x="0" y="0"/>
          <a:chExt cx="0" cy="0"/>
        </a:xfrm>
      </p:grpSpPr>
      <p:sp>
        <p:nvSpPr>
          <p:cNvPr id="292" name="Google Shape;292;p48"/>
          <p:cNvSpPr/>
          <p:nvPr/>
        </p:nvSpPr>
        <p:spPr>
          <a:xfrm>
            <a:off x="466825" y="1348987"/>
            <a:ext cx="8210374" cy="32065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lang="en" sz="5600">
                <a:solidFill>
                  <a:schemeClr val="lt1"/>
                </a:solidFill>
                <a:latin typeface="Roboto Black"/>
                <a:ea typeface="Roboto Black"/>
                <a:cs typeface="Roboto Black"/>
                <a:sym typeface="Roboto Black"/>
              </a:rPr>
              <a:t>Calculating </a:t>
            </a:r>
            <a:r>
              <a:rPr lang="en" sz="5600">
                <a:solidFill>
                  <a:schemeClr val="lt1"/>
                </a:solidFill>
                <a:latin typeface="Roboto Black"/>
                <a:ea typeface="Roboto Black"/>
                <a:cs typeface="Roboto Black"/>
                <a:sym typeface="Roboto Black"/>
              </a:rPr>
              <a:t>Codeflix Churn Rates</a:t>
            </a:r>
            <a:endParaRPr b="0" i="0" sz="12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2800" u="none" cap="none" strike="noStrike">
                <a:solidFill>
                  <a:srgbClr val="EFEFEF"/>
                </a:solidFill>
                <a:latin typeface="Roboto Thin"/>
                <a:ea typeface="Roboto Thin"/>
                <a:cs typeface="Roboto Thin"/>
                <a:sym typeface="Roboto Thin"/>
              </a:rPr>
              <a:t>Analyze Data with SQL</a:t>
            </a:r>
            <a:endParaRPr b="0" i="0" sz="2800" u="none" cap="none" strike="noStrike">
              <a:solidFill>
                <a:srgbClr val="EFEFEF"/>
              </a:solidFill>
              <a:latin typeface="Roboto Thin"/>
              <a:ea typeface="Roboto Thin"/>
              <a:cs typeface="Roboto Thin"/>
              <a:sym typeface="Roboto Thin"/>
            </a:endParaRPr>
          </a:p>
          <a:p>
            <a:pPr indent="0" lvl="0" marL="0" marR="0" rtl="0" algn="l">
              <a:lnSpc>
                <a:spcPct val="100000"/>
              </a:lnSpc>
              <a:spcBef>
                <a:spcPts val="0"/>
              </a:spcBef>
              <a:spcAft>
                <a:spcPts val="0"/>
              </a:spcAft>
              <a:buClr>
                <a:schemeClr val="dk1"/>
              </a:buClr>
              <a:buSzPts val="1100"/>
              <a:buFont typeface="Arial"/>
              <a:buNone/>
            </a:pPr>
            <a:r>
              <a:rPr lang="en" sz="2800">
                <a:solidFill>
                  <a:srgbClr val="EFEFEF"/>
                </a:solidFill>
                <a:latin typeface="Roboto Thin"/>
                <a:ea typeface="Roboto Thin"/>
                <a:cs typeface="Roboto Thin"/>
                <a:sym typeface="Roboto Thin"/>
              </a:rPr>
              <a:t>Peter Haas</a:t>
            </a:r>
            <a:endParaRPr b="0" i="0" sz="2800" u="none" cap="none" strike="noStrike">
              <a:solidFill>
                <a:srgbClr val="EFEFEF"/>
              </a:solidFill>
              <a:latin typeface="Roboto Thin"/>
              <a:ea typeface="Roboto Thin"/>
              <a:cs typeface="Roboto Thin"/>
              <a:sym typeface="Roboto Thin"/>
            </a:endParaRPr>
          </a:p>
          <a:p>
            <a:pPr indent="0" lvl="0" marL="0" marR="0" rtl="0" algn="l">
              <a:lnSpc>
                <a:spcPct val="100000"/>
              </a:lnSpc>
              <a:spcBef>
                <a:spcPts val="0"/>
              </a:spcBef>
              <a:spcAft>
                <a:spcPts val="0"/>
              </a:spcAft>
              <a:buClr>
                <a:schemeClr val="dk1"/>
              </a:buClr>
              <a:buSzPts val="1100"/>
              <a:buFont typeface="Arial"/>
              <a:buNone/>
            </a:pPr>
            <a:r>
              <a:rPr lang="en" sz="2800">
                <a:solidFill>
                  <a:srgbClr val="EFEFEF"/>
                </a:solidFill>
                <a:latin typeface="Roboto Thin"/>
                <a:ea typeface="Roboto Thin"/>
                <a:cs typeface="Roboto Thin"/>
                <a:sym typeface="Roboto Thin"/>
              </a:rPr>
              <a:t>November 4, 2019</a:t>
            </a:r>
            <a:endParaRPr b="0" i="0" sz="2800" u="none" cap="none" strike="noStrike">
              <a:solidFill>
                <a:srgbClr val="EFEFEF"/>
              </a:solidFill>
              <a:latin typeface="Roboto Thin"/>
              <a:ea typeface="Roboto Thin"/>
              <a:cs typeface="Roboto Thin"/>
              <a:sym typeface="Roboto Thin"/>
            </a:endParaRPr>
          </a:p>
        </p:txBody>
      </p:sp>
      <p:pic>
        <p:nvPicPr>
          <p:cNvPr id="293" name="Google Shape;293;p48"/>
          <p:cNvPicPr preferRelativeResize="0"/>
          <p:nvPr/>
        </p:nvPicPr>
        <p:blipFill rotWithShape="1">
          <a:blip r:embed="rId3">
            <a:alphaModFix/>
          </a:blip>
          <a:srcRect b="0" l="0" r="0" t="0"/>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Google Shape;342;p57"/>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3.2 Get Familiar with the Codeflix data</a:t>
            </a:r>
            <a:endParaRPr b="1" i="0" sz="2400" u="none" cap="none" strike="noStrike">
              <a:solidFill>
                <a:srgbClr val="295269"/>
              </a:solidFill>
              <a:latin typeface="Roboto"/>
              <a:ea typeface="Roboto"/>
              <a:cs typeface="Roboto"/>
              <a:sym typeface="Roboto"/>
            </a:endParaRPr>
          </a:p>
        </p:txBody>
      </p:sp>
      <p:sp>
        <p:nvSpPr>
          <p:cNvPr id="343" name="Google Shape;343;p57"/>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MIN(subscription_start), MAX(subscription_start)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FROM subscriptions;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44" name="Google Shape;344;p57"/>
          <p:cNvSpPr txBox="1"/>
          <p:nvPr/>
        </p:nvSpPr>
        <p:spPr>
          <a:xfrm>
            <a:off x="177975" y="1201325"/>
            <a:ext cx="4920900" cy="21072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300">
                <a:solidFill>
                  <a:srgbClr val="484848"/>
                </a:solidFill>
                <a:highlight>
                  <a:srgbClr val="FFFFFF"/>
                </a:highlight>
                <a:latin typeface="Roboto"/>
                <a:ea typeface="Roboto"/>
                <a:cs typeface="Roboto"/>
                <a:sym typeface="Roboto"/>
              </a:rPr>
              <a:t>Determine the range of months of data provided. Which months will you be able to calculate churn for?</a:t>
            </a:r>
            <a:endParaRPr b="1" sz="1300">
              <a:solidFill>
                <a:srgbClr val="484848"/>
              </a:solidFill>
              <a:highlight>
                <a:srgbClr val="FFFFFF"/>
              </a:highlight>
              <a:latin typeface="Roboto"/>
              <a:ea typeface="Roboto"/>
              <a:cs typeface="Roboto"/>
              <a:sym typeface="Roboto"/>
            </a:endParaRPr>
          </a:p>
          <a:p>
            <a:pPr indent="0" lvl="0" marL="0" rtl="0" algn="l">
              <a:lnSpc>
                <a:spcPct val="115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Data has a start date range of 2016-12-01 to 2016-03-30. I will be able to calculate churn only for January, February, and March. December doesn’t have any active users since a user is defined as active if they signed up before the first of the month. There are also no cancelled users in December since Codeflix requires a minimum 31 day subscription.</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45" name="Google Shape;345;p57"/>
          <p:cNvGraphicFramePr/>
          <p:nvPr/>
        </p:nvGraphicFramePr>
        <p:xfrm>
          <a:off x="177975" y="3374900"/>
          <a:ext cx="3000000" cy="3000000"/>
        </p:xfrm>
        <a:graphic>
          <a:graphicData uri="http://schemas.openxmlformats.org/drawingml/2006/table">
            <a:tbl>
              <a:tblPr>
                <a:noFill/>
                <a:tableStyleId>{60BDF8D7-AFA9-412E-A79F-3B8E0348F5FA}</a:tableStyleId>
              </a:tblPr>
              <a:tblGrid>
                <a:gridCol w="1102475"/>
                <a:gridCol w="1315600"/>
              </a:tblGrid>
              <a:tr h="416800">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MIN(subscription_start)</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MAX(subscription_start)</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2016-12-01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2017-03-30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9" name="Shape 349"/>
        <p:cNvGrpSpPr/>
        <p:nvPr/>
      </p:nvGrpSpPr>
      <p:grpSpPr>
        <a:xfrm>
          <a:off x="0" y="0"/>
          <a:ext cx="0" cy="0"/>
          <a:chOff x="0" y="0"/>
          <a:chExt cx="0" cy="0"/>
        </a:xfrm>
      </p:grpSpPr>
      <p:sp>
        <p:nvSpPr>
          <p:cNvPr id="350" name="Google Shape;350;p58"/>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3.3 Calculate Churn for Each Segment: Create a Months Table</a:t>
            </a:r>
            <a:endParaRPr b="1" i="0" sz="2400" u="none" cap="none" strike="noStrike">
              <a:solidFill>
                <a:srgbClr val="295269"/>
              </a:solidFill>
              <a:latin typeface="Roboto"/>
              <a:ea typeface="Roboto"/>
              <a:cs typeface="Roboto"/>
              <a:sym typeface="Roboto"/>
            </a:endParaRPr>
          </a:p>
        </p:txBody>
      </p:sp>
      <p:sp>
        <p:nvSpPr>
          <p:cNvPr id="351" name="Google Shape;351;p58"/>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a:t>
            </a:r>
            <a:r>
              <a:rPr lang="en" sz="900">
                <a:latin typeface="Courier New"/>
                <a:ea typeface="Courier New"/>
                <a:cs typeface="Courier New"/>
                <a:sym typeface="Courier New"/>
              </a:rPr>
              <a:t>WITH months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'2017-01-01' AS first_day,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'2017-01-31' AS last_day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UNION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'2017-02-01' AS first_day,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'2017-02-28' AS last_day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UNION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'2017-03-01' AS first_day,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'2017-03-31' AS last_day</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months;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52" name="Google Shape;352;p58"/>
          <p:cNvSpPr txBox="1"/>
          <p:nvPr/>
        </p:nvSpPr>
        <p:spPr>
          <a:xfrm>
            <a:off x="177975" y="1201325"/>
            <a:ext cx="4920900" cy="1833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Create a temporary table of months in order to make a comparison in the next few steps.</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53" name="Google Shape;353;p58"/>
          <p:cNvGraphicFramePr/>
          <p:nvPr/>
        </p:nvGraphicFramePr>
        <p:xfrm>
          <a:off x="177975" y="3189000"/>
          <a:ext cx="3000000" cy="3000000"/>
        </p:xfrm>
        <a:graphic>
          <a:graphicData uri="http://schemas.openxmlformats.org/drawingml/2006/table">
            <a:tbl>
              <a:tblPr>
                <a:noFill/>
                <a:tableStyleId>{60BDF8D7-AFA9-412E-A79F-3B8E0348F5FA}</a:tableStyleId>
              </a:tblPr>
              <a:tblGrid>
                <a:gridCol w="1461900"/>
                <a:gridCol w="1427150"/>
              </a:tblGrid>
              <a:tr h="416800">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first_day</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last_day</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2017-01-31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2017-02-28</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2017-03-31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Google Shape;358;p59"/>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3.4 Calculate Churn for Each Segment: Cross Join subscriptions to months</a:t>
            </a:r>
            <a:endParaRPr b="1" i="0" sz="2400" u="none" cap="none" strike="noStrike">
              <a:solidFill>
                <a:srgbClr val="295269"/>
              </a:solidFill>
              <a:latin typeface="Roboto"/>
              <a:ea typeface="Roboto"/>
              <a:cs typeface="Roboto"/>
              <a:sym typeface="Roboto"/>
            </a:endParaRPr>
          </a:p>
        </p:txBody>
      </p:sp>
      <p:sp>
        <p:nvSpPr>
          <p:cNvPr id="359" name="Google Shape;359;p59"/>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WITH months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'2017-01-01' AS first_day,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'2017-01-31' AS last_day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UNION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'2017-02-01' AS first_day,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'2017-02-28' AS last_day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UNION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'2017-03-01' AS first_day,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'2017-03-31' AS last_day</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cross_join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FROM subscriptions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CROSS JOIN months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cross_join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LIMIT 50;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60" name="Google Shape;360;p59"/>
          <p:cNvSpPr txBox="1"/>
          <p:nvPr/>
        </p:nvSpPr>
        <p:spPr>
          <a:xfrm>
            <a:off x="177975" y="1201325"/>
            <a:ext cx="4920900" cy="1833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Generate a table with all possible combinations to set up a comparison that determines what month start dates and end dates fall into.</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61" name="Google Shape;361;p59"/>
          <p:cNvGraphicFramePr/>
          <p:nvPr/>
        </p:nvGraphicFramePr>
        <p:xfrm>
          <a:off x="177975" y="3189000"/>
          <a:ext cx="3000000" cy="3000000"/>
        </p:xfrm>
        <a:graphic>
          <a:graphicData uri="http://schemas.openxmlformats.org/drawingml/2006/table">
            <a:tbl>
              <a:tblPr>
                <a:noFill/>
                <a:tableStyleId>{60BDF8D7-AFA9-412E-A79F-3B8E0348F5FA}</a:tableStyleId>
              </a:tblPr>
              <a:tblGrid>
                <a:gridCol w="382850"/>
                <a:gridCol w="1196350"/>
                <a:gridCol w="891175"/>
                <a:gridCol w="519375"/>
                <a:gridCol w="1002750"/>
                <a:gridCol w="928350"/>
              </a:tblGrid>
              <a:tr h="416800">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id</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subscription_start</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subscription_end</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segment</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first_day</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last_day</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2016-12-01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87</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2017-01-31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2016-12-01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87</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2017-02-28</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2016-12-01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87</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2017-03-31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5" name="Shape 365"/>
        <p:cNvGrpSpPr/>
        <p:nvPr/>
      </p:nvGrpSpPr>
      <p:grpSpPr>
        <a:xfrm>
          <a:off x="0" y="0"/>
          <a:ext cx="0" cy="0"/>
          <a:chOff x="0" y="0"/>
          <a:chExt cx="0" cy="0"/>
        </a:xfrm>
      </p:grpSpPr>
      <p:sp>
        <p:nvSpPr>
          <p:cNvPr id="366" name="Google Shape;366;p60"/>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3.5 Calculate Churn for Each Segment: Create status table with active columns</a:t>
            </a:r>
            <a:endParaRPr b="1" i="0" sz="2400" u="none" cap="none" strike="noStrike">
              <a:solidFill>
                <a:srgbClr val="295269"/>
              </a:solidFill>
              <a:latin typeface="Roboto"/>
              <a:ea typeface="Roboto"/>
              <a:cs typeface="Roboto"/>
              <a:sym typeface="Roboto"/>
            </a:endParaRPr>
          </a:p>
        </p:txBody>
      </p:sp>
      <p:sp>
        <p:nvSpPr>
          <p:cNvPr id="367" name="Google Shape;367;p60"/>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status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id,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first_day AS month,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CASE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WHEN (segment = 87) AND (subscription_start &lt; first_day) AND (subscription_end &gt; first_day OR subscription_end IS NULL) THEN 1</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ELSE 0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END AS is_active_87,</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CASE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WHEN (segment = 30) AND (subscription_start &lt; first_day) AND (subscription_end &gt; first_day OR subscription_end IS NULL) THEN 1</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ELSE 0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END as is_active_30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status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LIMIT 10;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68" name="Google Shape;368;p60"/>
          <p:cNvSpPr txBox="1"/>
          <p:nvPr/>
        </p:nvSpPr>
        <p:spPr>
          <a:xfrm>
            <a:off x="177975" y="1201325"/>
            <a:ext cx="4920900" cy="1833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Generate a table that shows whether or not the user was active in that particular month. Add columns to count indicate which segment the user is in: segment 37 or segment 80.</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69" name="Google Shape;369;p60"/>
          <p:cNvGraphicFramePr/>
          <p:nvPr/>
        </p:nvGraphicFramePr>
        <p:xfrm>
          <a:off x="177975" y="3189000"/>
          <a:ext cx="3000000" cy="3000000"/>
        </p:xfrm>
        <a:graphic>
          <a:graphicData uri="http://schemas.openxmlformats.org/drawingml/2006/table">
            <a:tbl>
              <a:tblPr>
                <a:noFill/>
                <a:tableStyleId>{60BDF8D7-AFA9-412E-A79F-3B8E0348F5FA}</a:tableStyleId>
              </a:tblPr>
              <a:tblGrid>
                <a:gridCol w="382850"/>
                <a:gridCol w="1053550"/>
                <a:gridCol w="951000"/>
                <a:gridCol w="759650"/>
              </a:tblGrid>
              <a:tr h="416800">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id</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month</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is_active_87</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is_active_30</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3" name="Shape 373"/>
        <p:cNvGrpSpPr/>
        <p:nvPr/>
      </p:nvGrpSpPr>
      <p:grpSpPr>
        <a:xfrm>
          <a:off x="0" y="0"/>
          <a:ext cx="0" cy="0"/>
          <a:chOff x="0" y="0"/>
          <a:chExt cx="0" cy="0"/>
        </a:xfrm>
      </p:grpSpPr>
      <p:sp>
        <p:nvSpPr>
          <p:cNvPr id="374" name="Google Shape;374;p61"/>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3.6 </a:t>
            </a:r>
            <a:r>
              <a:rPr b="1" lang="en" sz="2400">
                <a:solidFill>
                  <a:srgbClr val="295269"/>
                </a:solidFill>
                <a:latin typeface="Roboto"/>
                <a:ea typeface="Roboto"/>
                <a:cs typeface="Roboto"/>
                <a:sym typeface="Roboto"/>
              </a:rPr>
              <a:t>Calculate Churn for Each Segment: Create status table with active + canceled columns</a:t>
            </a:r>
            <a:endParaRPr b="1" i="0" sz="2400" u="none" cap="none" strike="noStrike">
              <a:solidFill>
                <a:srgbClr val="295269"/>
              </a:solidFill>
              <a:latin typeface="Roboto"/>
              <a:ea typeface="Roboto"/>
              <a:cs typeface="Roboto"/>
              <a:sym typeface="Roboto"/>
            </a:endParaRPr>
          </a:p>
        </p:txBody>
      </p:sp>
      <p:sp>
        <p:nvSpPr>
          <p:cNvPr id="375" name="Google Shape;375;p61"/>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CASE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WHEN (segment = 87) AND (subscription_end BETWEEN first_day AND last_day) THEN 1</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ELSE 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END AS is_canceled_87,</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CASE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WHEN (segment = 30) AND (subscription_end BETWEEN first_day AND last_day) THEN 1</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ELSE 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END AS is_canceled_30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cross_join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status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LIMIT 10;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76" name="Google Shape;376;p61"/>
          <p:cNvSpPr txBox="1"/>
          <p:nvPr/>
        </p:nvSpPr>
        <p:spPr>
          <a:xfrm>
            <a:off x="177975" y="1201325"/>
            <a:ext cx="4920900" cy="1833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Add columns that indicate if the user in that segment canceled that month.</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77" name="Google Shape;377;p61"/>
          <p:cNvGraphicFramePr/>
          <p:nvPr/>
        </p:nvGraphicFramePr>
        <p:xfrm>
          <a:off x="177975" y="3189000"/>
          <a:ext cx="3000000" cy="3000000"/>
        </p:xfrm>
        <a:graphic>
          <a:graphicData uri="http://schemas.openxmlformats.org/drawingml/2006/table">
            <a:tbl>
              <a:tblPr>
                <a:noFill/>
                <a:tableStyleId>{60BDF8D7-AFA9-412E-A79F-3B8E0348F5FA}</a:tableStyleId>
              </a:tblPr>
              <a:tblGrid>
                <a:gridCol w="322075"/>
                <a:gridCol w="1006475"/>
                <a:gridCol w="749725"/>
                <a:gridCol w="665550"/>
                <a:gridCol w="824550"/>
                <a:gridCol w="742900"/>
              </a:tblGrid>
              <a:tr h="416800">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id</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month</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is_active_87</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is_active_30</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is_canceled_87</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is_canceled_30</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1" name="Shape 381"/>
        <p:cNvGrpSpPr/>
        <p:nvPr/>
      </p:nvGrpSpPr>
      <p:grpSpPr>
        <a:xfrm>
          <a:off x="0" y="0"/>
          <a:ext cx="0" cy="0"/>
          <a:chOff x="0" y="0"/>
          <a:chExt cx="0" cy="0"/>
        </a:xfrm>
      </p:grpSpPr>
      <p:sp>
        <p:nvSpPr>
          <p:cNvPr id="382" name="Google Shape;382;p62"/>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3.7 Calculate Churn for Each Segment: Add a table to count the active users and cancellations in each segment</a:t>
            </a:r>
            <a:endParaRPr b="1" i="0" sz="2400" u="none" cap="none" strike="noStrike">
              <a:solidFill>
                <a:srgbClr val="295269"/>
              </a:solidFill>
              <a:latin typeface="Roboto"/>
              <a:ea typeface="Roboto"/>
              <a:cs typeface="Roboto"/>
              <a:sym typeface="Roboto"/>
            </a:endParaRPr>
          </a:p>
        </p:txBody>
      </p:sp>
      <p:sp>
        <p:nvSpPr>
          <p:cNvPr id="383" name="Google Shape;383;p62"/>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status_aggregate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month,</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SUM(is_active_87) as sum_active_87,</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SUM(is_active_30) as sum_active_30,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SUM(is_canceled_87) as sum_canceled_87,</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SUM(is_canceled_30) as sum_canceled_30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status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GROUP BY month</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status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LIMIT 10;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84" name="Google Shape;384;p62"/>
          <p:cNvSpPr txBox="1"/>
          <p:nvPr/>
        </p:nvSpPr>
        <p:spPr>
          <a:xfrm>
            <a:off x="177975" y="1201325"/>
            <a:ext cx="4920900" cy="1833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Add a table that groups by month and sums the number of active and canceled users in each month and each segment.</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85" name="Google Shape;385;p62"/>
          <p:cNvGraphicFramePr/>
          <p:nvPr/>
        </p:nvGraphicFramePr>
        <p:xfrm>
          <a:off x="177975" y="3189000"/>
          <a:ext cx="3000000" cy="3000000"/>
        </p:xfrm>
        <a:graphic>
          <a:graphicData uri="http://schemas.openxmlformats.org/drawingml/2006/table">
            <a:tbl>
              <a:tblPr>
                <a:noFill/>
                <a:tableStyleId>{60BDF8D7-AFA9-412E-A79F-3B8E0348F5FA}</a:tableStyleId>
              </a:tblPr>
              <a:tblGrid>
                <a:gridCol w="927950"/>
                <a:gridCol w="926900"/>
                <a:gridCol w="920825"/>
                <a:gridCol w="1048050"/>
                <a:gridCol w="1097175"/>
              </a:tblGrid>
              <a:tr h="416800">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month</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sum_active_87</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sum_active_30</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sum_canceled_87</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sum_canceled_30</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278</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291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70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22</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462</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518</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148</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38</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531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716</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258</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84</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9" name="Shape 389"/>
        <p:cNvGrpSpPr/>
        <p:nvPr/>
      </p:nvGrpSpPr>
      <p:grpSpPr>
        <a:xfrm>
          <a:off x="0" y="0"/>
          <a:ext cx="0" cy="0"/>
          <a:chOff x="0" y="0"/>
          <a:chExt cx="0" cy="0"/>
        </a:xfrm>
      </p:grpSpPr>
      <p:sp>
        <p:nvSpPr>
          <p:cNvPr id="390" name="Google Shape;390;p63"/>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3.8 Calculate Churn for Each Segment: Modify SELECT statement</a:t>
            </a:r>
            <a:endParaRPr b="1" i="0" sz="2400" u="none" cap="none" strike="noStrike">
              <a:solidFill>
                <a:srgbClr val="295269"/>
              </a:solidFill>
              <a:latin typeface="Roboto"/>
              <a:ea typeface="Roboto"/>
              <a:cs typeface="Roboto"/>
              <a:sym typeface="Roboto"/>
            </a:endParaRPr>
          </a:p>
        </p:txBody>
      </p:sp>
      <p:sp>
        <p:nvSpPr>
          <p:cNvPr id="391" name="Google Shape;391;p63"/>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month,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1.0 * sum_canceled_87 / sum_active_87 AS churn_87,</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1.0 * sum_canceled_30 / sum_active_30 AS churn_30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status_aggregate;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92" name="Google Shape;392;p63"/>
          <p:cNvSpPr txBox="1"/>
          <p:nvPr/>
        </p:nvSpPr>
        <p:spPr>
          <a:xfrm>
            <a:off x="177975" y="1201325"/>
            <a:ext cx="4920900" cy="1833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Modify the SELECT statement to indicate the month and to calculate the churn in each segment.</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93" name="Google Shape;393;p63"/>
          <p:cNvGraphicFramePr/>
          <p:nvPr/>
        </p:nvGraphicFramePr>
        <p:xfrm>
          <a:off x="177975" y="3189000"/>
          <a:ext cx="3000000" cy="3000000"/>
        </p:xfrm>
        <a:graphic>
          <a:graphicData uri="http://schemas.openxmlformats.org/drawingml/2006/table">
            <a:tbl>
              <a:tblPr>
                <a:noFill/>
                <a:tableStyleId>{60BDF8D7-AFA9-412E-A79F-3B8E0348F5FA}</a:tableStyleId>
              </a:tblPr>
              <a:tblGrid>
                <a:gridCol w="1575650"/>
                <a:gridCol w="1641275"/>
                <a:gridCol w="1703975"/>
              </a:tblGrid>
              <a:tr h="416800">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month</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churn_87</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churn_30</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0.251798561151079</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0.0756013745704467</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0.32034632034632</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0.0733590733590734</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0.485875706214689</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0.11731843575419</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64"/>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3.9 BONUS</a:t>
            </a:r>
            <a:endParaRPr b="1" i="0" sz="2400" u="none" cap="none" strike="noStrike">
              <a:solidFill>
                <a:srgbClr val="295269"/>
              </a:solidFill>
              <a:latin typeface="Roboto"/>
              <a:ea typeface="Roboto"/>
              <a:cs typeface="Roboto"/>
              <a:sym typeface="Roboto"/>
            </a:endParaRPr>
          </a:p>
        </p:txBody>
      </p:sp>
      <p:sp>
        <p:nvSpPr>
          <p:cNvPr id="399" name="Google Shape;399;p64"/>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status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 id,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first_day AS month,</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segment,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CASE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WHEN (subscription_start &lt; first_day) AND (subscription_end &gt; first_day OR subscription_end IS NULL) THEN 1</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ELSE 0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END AS is_active,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CASE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WHEN (subscription_end BETWEEN first_day AND last_day) THEN 1</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ELSE 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END AS is_canceled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cross_join</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status_aggregate AS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SELECT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month,</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segment,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SUM(is_active) as sum_active,</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SUM(is_canceled) as sum_canceled</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FROM status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GROUP BY month, segment</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400" name="Google Shape;400;p64"/>
          <p:cNvSpPr txBox="1"/>
          <p:nvPr/>
        </p:nvSpPr>
        <p:spPr>
          <a:xfrm>
            <a:off x="177975" y="1201325"/>
            <a:ext cx="4920900" cy="11577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Roboto"/>
                <a:ea typeface="Roboto"/>
                <a:cs typeface="Roboto"/>
                <a:sym typeface="Roboto"/>
              </a:rPr>
              <a:t>How would you modify this code to support a large number of segments?</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Remove the segment hard coding from the SELECT statement in the status table. GROUP BY month AND segment in the status_aggregate table.</a:t>
            </a:r>
            <a:endParaRPr sz="1200">
              <a:solidFill>
                <a:schemeClr val="dk1"/>
              </a:solidFill>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401" name="Google Shape;401;p64"/>
          <p:cNvGraphicFramePr/>
          <p:nvPr/>
        </p:nvGraphicFramePr>
        <p:xfrm>
          <a:off x="177975" y="2430125"/>
          <a:ext cx="3000000" cy="3000000"/>
        </p:xfrm>
        <a:graphic>
          <a:graphicData uri="http://schemas.openxmlformats.org/drawingml/2006/table">
            <a:tbl>
              <a:tblPr>
                <a:noFill/>
                <a:tableStyleId>{60BDF8D7-AFA9-412E-A79F-3B8E0348F5FA}</a:tableStyleId>
              </a:tblPr>
              <a:tblGrid>
                <a:gridCol w="1575650"/>
                <a:gridCol w="1641275"/>
                <a:gridCol w="1703975"/>
              </a:tblGrid>
              <a:tr h="342100">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month</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segment</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churn</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r>
              <a:tr h="33682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30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0.0756013745704467</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682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87</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0.251798561151079</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682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30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0.0733590733590734</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1742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87</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0.32034632034632</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1742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30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0.11731843575419</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100000">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2017-03-01</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87</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0.485875706214689</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04056">
            <a:alpha val="82350"/>
          </a:srgbClr>
        </a:solidFill>
      </p:bgPr>
    </p:bg>
    <p:spTree>
      <p:nvGrpSpPr>
        <p:cNvPr id="405" name="Shape 405"/>
        <p:cNvGrpSpPr/>
        <p:nvPr/>
      </p:nvGrpSpPr>
      <p:grpSpPr>
        <a:xfrm>
          <a:off x="0" y="0"/>
          <a:ext cx="0" cy="0"/>
          <a:chOff x="0" y="0"/>
          <a:chExt cx="0" cy="0"/>
        </a:xfrm>
      </p:grpSpPr>
      <p:sp>
        <p:nvSpPr>
          <p:cNvPr id="406" name="Google Shape;406;p65"/>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4. Results &amp; Discussion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0" name="Shape 410"/>
        <p:cNvGrpSpPr/>
        <p:nvPr/>
      </p:nvGrpSpPr>
      <p:grpSpPr>
        <a:xfrm>
          <a:off x="0" y="0"/>
          <a:ext cx="0" cy="0"/>
          <a:chOff x="0" y="0"/>
          <a:chExt cx="0" cy="0"/>
        </a:xfrm>
      </p:grpSpPr>
      <p:sp>
        <p:nvSpPr>
          <p:cNvPr id="411" name="Google Shape;411;p66"/>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4</a:t>
            </a:r>
            <a:r>
              <a:rPr b="1" i="0" lang="en" sz="2400" u="none" cap="none" strike="noStrike">
                <a:solidFill>
                  <a:srgbClr val="295269"/>
                </a:solidFill>
                <a:latin typeface="Roboto"/>
                <a:ea typeface="Roboto"/>
                <a:cs typeface="Roboto"/>
                <a:sym typeface="Roboto"/>
              </a:rPr>
              <a:t>.1 </a:t>
            </a:r>
            <a:r>
              <a:rPr b="1" lang="en" sz="2400">
                <a:solidFill>
                  <a:srgbClr val="295269"/>
                </a:solidFill>
                <a:latin typeface="Roboto"/>
                <a:ea typeface="Roboto"/>
                <a:cs typeface="Roboto"/>
                <a:sym typeface="Roboto"/>
              </a:rPr>
              <a:t>Results and Discussion</a:t>
            </a:r>
            <a:endParaRPr b="1" i="0" sz="2400" u="none" cap="none" strike="noStrike">
              <a:solidFill>
                <a:srgbClr val="295269"/>
              </a:solidFill>
              <a:latin typeface="Roboto"/>
              <a:ea typeface="Roboto"/>
              <a:cs typeface="Roboto"/>
              <a:sym typeface="Roboto"/>
            </a:endParaRPr>
          </a:p>
        </p:txBody>
      </p:sp>
      <p:sp>
        <p:nvSpPr>
          <p:cNvPr id="412" name="Google Shape;412;p66"/>
          <p:cNvSpPr txBox="1"/>
          <p:nvPr/>
        </p:nvSpPr>
        <p:spPr>
          <a:xfrm>
            <a:off x="177975" y="1201325"/>
            <a:ext cx="8520600" cy="17214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sz="1200">
                <a:latin typeface="Roboto"/>
                <a:ea typeface="Roboto"/>
                <a:cs typeface="Roboto"/>
                <a:sym typeface="Roboto"/>
              </a:rPr>
              <a:t>Codeflix has been open for 4 months (Dec 1, 2016 - March 31, 2017). There is enough data to analyze churn for 3 of those months (January, February, March). Marketers have divided customers into 2 segments: Segment 87 and Segment 30. The overall churn rate for segment 87 has been steadily increasing whereas the churn rate for segment 30 has remained relatively flat. Segment 30 has a much lower churn rate (~75%) than Segment 87. </a:t>
            </a:r>
            <a:endParaRPr sz="1200">
              <a:latin typeface="Roboto"/>
              <a:ea typeface="Roboto"/>
              <a:cs typeface="Roboto"/>
              <a:sym typeface="Roboto"/>
            </a:endParaRPr>
          </a:p>
          <a:p>
            <a:pPr indent="0" lvl="0" marL="0" marR="0" rtl="0" algn="l">
              <a:lnSpc>
                <a:spcPct val="115000"/>
              </a:lnSpc>
              <a:spcBef>
                <a:spcPts val="0"/>
              </a:spcBef>
              <a:spcAft>
                <a:spcPts val="0"/>
              </a:spcAft>
              <a:buNone/>
            </a:pPr>
            <a:r>
              <a:t/>
            </a:r>
            <a:endParaRPr sz="1200">
              <a:latin typeface="Roboto"/>
              <a:ea typeface="Roboto"/>
              <a:cs typeface="Roboto"/>
              <a:sym typeface="Roboto"/>
            </a:endParaRPr>
          </a:p>
          <a:p>
            <a:pPr indent="0" lvl="0" marL="0" marR="0" rtl="0" algn="l">
              <a:lnSpc>
                <a:spcPct val="115000"/>
              </a:lnSpc>
              <a:spcBef>
                <a:spcPts val="0"/>
              </a:spcBef>
              <a:spcAft>
                <a:spcPts val="0"/>
              </a:spcAft>
              <a:buNone/>
            </a:pPr>
            <a:r>
              <a:rPr lang="en" sz="1200">
                <a:latin typeface="Roboto"/>
                <a:ea typeface="Roboto"/>
                <a:cs typeface="Roboto"/>
                <a:sym typeface="Roboto"/>
              </a:rPr>
              <a:t>Therefore, Codeflix should focus on expanding the customers in Segment 30.</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413" name="Google Shape;413;p66"/>
          <p:cNvGraphicFramePr/>
          <p:nvPr/>
        </p:nvGraphicFramePr>
        <p:xfrm>
          <a:off x="177975" y="3189000"/>
          <a:ext cx="3000000" cy="3000000"/>
        </p:xfrm>
        <a:graphic>
          <a:graphicData uri="http://schemas.openxmlformats.org/drawingml/2006/table">
            <a:tbl>
              <a:tblPr>
                <a:noFill/>
                <a:tableStyleId>{60BDF8D7-AFA9-412E-A79F-3B8E0348F5FA}</a:tableStyleId>
              </a:tblPr>
              <a:tblGrid>
                <a:gridCol w="2728250"/>
                <a:gridCol w="2841900"/>
                <a:gridCol w="2950450"/>
              </a:tblGrid>
              <a:tr h="416800">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month</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Segment 87 </a:t>
                      </a:r>
                      <a:endParaRPr b="1" sz="1050">
                        <a:solidFill>
                          <a:srgbClr val="292929"/>
                        </a:solidFill>
                        <a:highlight>
                          <a:srgbClr val="E9EAEA"/>
                        </a:highlight>
                        <a:latin typeface="Roboto"/>
                        <a:ea typeface="Roboto"/>
                        <a:cs typeface="Roboto"/>
                        <a:sym typeface="Roboto"/>
                      </a:endParaRPr>
                    </a:p>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Churn %</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c>
                  <a:txBody>
                    <a:bodyPr/>
                    <a:lstStyle/>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Segment 30</a:t>
                      </a:r>
                      <a:endParaRPr b="1" sz="1050">
                        <a:solidFill>
                          <a:srgbClr val="292929"/>
                        </a:solidFill>
                        <a:highlight>
                          <a:srgbClr val="E9EAEA"/>
                        </a:highlight>
                        <a:latin typeface="Roboto"/>
                        <a:ea typeface="Roboto"/>
                        <a:cs typeface="Roboto"/>
                        <a:sym typeface="Roboto"/>
                      </a:endParaRPr>
                    </a:p>
                    <a:p>
                      <a:pPr indent="0" lvl="0" marL="0" rtl="0" algn="ctr">
                        <a:lnSpc>
                          <a:spcPct val="115000"/>
                        </a:lnSpc>
                        <a:spcBef>
                          <a:spcPts val="0"/>
                        </a:spcBef>
                        <a:spcAft>
                          <a:spcPts val="0"/>
                        </a:spcAft>
                        <a:buNone/>
                      </a:pPr>
                      <a:r>
                        <a:rPr b="1" lang="en" sz="1050">
                          <a:solidFill>
                            <a:srgbClr val="292929"/>
                          </a:solidFill>
                          <a:highlight>
                            <a:srgbClr val="E9EAEA"/>
                          </a:highlight>
                          <a:latin typeface="Roboto"/>
                          <a:ea typeface="Roboto"/>
                          <a:cs typeface="Roboto"/>
                          <a:sym typeface="Roboto"/>
                        </a:rPr>
                        <a:t>Churn %</a:t>
                      </a:r>
                      <a:endParaRPr b="1" sz="1050">
                        <a:solidFill>
                          <a:srgbClr val="292929"/>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0E0E0"/>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January</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25.2%</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7.6%</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February</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32.0%</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7.3%</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March</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48.9%</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11.7%</a:t>
                      </a:r>
                      <a:endParaRPr sz="1050">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Google Shape;298;p49"/>
          <p:cNvSpPr txBox="1"/>
          <p:nvPr>
            <p:ph type="title"/>
          </p:nvPr>
        </p:nvSpPr>
        <p:spPr>
          <a:xfrm>
            <a:off x="311700" y="1402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
                <a:solidFill>
                  <a:srgbClr val="295269"/>
                </a:solidFill>
              </a:rPr>
              <a:t>Table of Contents</a:t>
            </a:r>
            <a:endParaRPr b="1">
              <a:solidFill>
                <a:srgbClr val="295269"/>
              </a:solidFill>
              <a:latin typeface="Roboto"/>
              <a:ea typeface="Roboto"/>
              <a:cs typeface="Roboto"/>
              <a:sym typeface="Roboto"/>
            </a:endParaRPr>
          </a:p>
        </p:txBody>
      </p:sp>
      <p:sp>
        <p:nvSpPr>
          <p:cNvPr id="299" name="Google Shape;299;p49"/>
          <p:cNvSpPr txBox="1"/>
          <p:nvPr/>
        </p:nvSpPr>
        <p:spPr>
          <a:xfrm>
            <a:off x="311700" y="1265275"/>
            <a:ext cx="8061300" cy="3256500"/>
          </a:xfrm>
          <a:prstGeom prst="rect">
            <a:avLst/>
          </a:prstGeom>
          <a:noFill/>
          <a:ln>
            <a:noFill/>
          </a:ln>
        </p:spPr>
        <p:txBody>
          <a:bodyPr anchorCtr="0" anchor="ctr" bIns="91425" lIns="91425" spcFirstLastPara="1" rIns="91425" wrap="square" tIns="91425">
            <a:noAutofit/>
          </a:bodyPr>
          <a:lstStyle/>
          <a:p>
            <a:pPr indent="-381000" lvl="0" marL="457200" marR="0" rtl="0" algn="l">
              <a:lnSpc>
                <a:spcPct val="115000"/>
              </a:lnSpc>
              <a:spcBef>
                <a:spcPts val="110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Abstract</a:t>
            </a:r>
            <a:endParaRPr sz="2400">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110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Introduction</a:t>
            </a:r>
            <a:endParaRPr sz="2400">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110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Methods</a:t>
            </a:r>
            <a:endParaRPr sz="2400">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110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Results &amp; Discussion</a:t>
            </a:r>
            <a:endParaRPr sz="2400">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1100"/>
              </a:spcBef>
              <a:spcAft>
                <a:spcPts val="0"/>
              </a:spcAft>
              <a:buClr>
                <a:srgbClr val="222222"/>
              </a:buClr>
              <a:buSzPts val="2400"/>
              <a:buFont typeface="Roboto"/>
              <a:buAutoNum type="arabicPeriod"/>
            </a:pPr>
            <a:r>
              <a:rPr lang="en" sz="2400">
                <a:solidFill>
                  <a:srgbClr val="222222"/>
                </a:solidFill>
                <a:highlight>
                  <a:srgbClr val="FFFFFF"/>
                </a:highlight>
                <a:latin typeface="Roboto"/>
                <a:ea typeface="Roboto"/>
                <a:cs typeface="Roboto"/>
                <a:sym typeface="Roboto"/>
              </a:rPr>
              <a:t>Acknowledgements</a:t>
            </a:r>
            <a:endParaRPr sz="2400">
              <a:solidFill>
                <a:srgbClr val="222222"/>
              </a:solidFill>
              <a:highlight>
                <a:srgbClr val="FFFFFF"/>
              </a:highlight>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04056">
            <a:alpha val="82350"/>
          </a:srgbClr>
        </a:solidFill>
      </p:bgPr>
    </p:bg>
    <p:spTree>
      <p:nvGrpSpPr>
        <p:cNvPr id="417" name="Shape 417"/>
        <p:cNvGrpSpPr/>
        <p:nvPr/>
      </p:nvGrpSpPr>
      <p:grpSpPr>
        <a:xfrm>
          <a:off x="0" y="0"/>
          <a:ext cx="0" cy="0"/>
          <a:chOff x="0" y="0"/>
          <a:chExt cx="0" cy="0"/>
        </a:xfrm>
      </p:grpSpPr>
      <p:sp>
        <p:nvSpPr>
          <p:cNvPr id="418" name="Google Shape;418;p67"/>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5. Acknowledgements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 name="Shape 422"/>
        <p:cNvGrpSpPr/>
        <p:nvPr/>
      </p:nvGrpSpPr>
      <p:grpSpPr>
        <a:xfrm>
          <a:off x="0" y="0"/>
          <a:ext cx="0" cy="0"/>
          <a:chOff x="0" y="0"/>
          <a:chExt cx="0" cy="0"/>
        </a:xfrm>
      </p:grpSpPr>
      <p:sp>
        <p:nvSpPr>
          <p:cNvPr id="423" name="Google Shape;423;p68"/>
          <p:cNvSpPr txBox="1"/>
          <p:nvPr/>
        </p:nvSpPr>
        <p:spPr>
          <a:xfrm>
            <a:off x="250000" y="331025"/>
            <a:ext cx="8644500" cy="458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All Data and worflow derived from “User Churn” project in the </a:t>
            </a:r>
            <a:r>
              <a:rPr lang="en" sz="2400" u="sng">
                <a:solidFill>
                  <a:schemeClr val="hlink"/>
                </a:solidFill>
                <a:hlinkClick r:id="rId3"/>
              </a:rPr>
              <a:t>Codecademy</a:t>
            </a:r>
            <a:r>
              <a:rPr lang="en" sz="2400"/>
              <a:t> course “</a:t>
            </a:r>
            <a:r>
              <a:rPr lang="en" sz="2400" u="sng">
                <a:solidFill>
                  <a:schemeClr val="hlink"/>
                </a:solidFill>
                <a:hlinkClick r:id="rId4"/>
              </a:rPr>
              <a:t>Analyze Data with SQL</a:t>
            </a:r>
            <a:r>
              <a:rPr lang="en" sz="2400"/>
              <a:t>”.</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04056">
            <a:alpha val="82352"/>
          </a:srgbClr>
        </a:solidFill>
      </p:bgPr>
    </p:bg>
    <p:spTree>
      <p:nvGrpSpPr>
        <p:cNvPr id="303" name="Shape 303"/>
        <p:cNvGrpSpPr/>
        <p:nvPr/>
      </p:nvGrpSpPr>
      <p:grpSpPr>
        <a:xfrm>
          <a:off x="0" y="0"/>
          <a:ext cx="0" cy="0"/>
          <a:chOff x="0" y="0"/>
          <a:chExt cx="0" cy="0"/>
        </a:xfrm>
      </p:grpSpPr>
      <p:sp>
        <p:nvSpPr>
          <p:cNvPr id="304" name="Google Shape;304;p50"/>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 sz="4800" u="none" cap="none" strike="noStrike">
                <a:solidFill>
                  <a:schemeClr val="lt1"/>
                </a:solidFill>
                <a:latin typeface="Roboto Black"/>
                <a:ea typeface="Roboto Black"/>
                <a:cs typeface="Roboto Black"/>
                <a:sym typeface="Roboto Black"/>
              </a:rPr>
              <a:t>1. </a:t>
            </a:r>
            <a:r>
              <a:rPr lang="en" sz="4800">
                <a:solidFill>
                  <a:schemeClr val="lt1"/>
                </a:solidFill>
                <a:latin typeface="Roboto Black"/>
                <a:ea typeface="Roboto Black"/>
                <a:cs typeface="Roboto Black"/>
                <a:sym typeface="Roboto Black"/>
              </a:rPr>
              <a:t>Abstract</a:t>
            </a:r>
            <a:endParaRPr sz="4800">
              <a:solidFill>
                <a:schemeClr val="lt1"/>
              </a:solidFill>
              <a:latin typeface="Roboto Black"/>
              <a:ea typeface="Roboto Black"/>
              <a:cs typeface="Roboto Black"/>
              <a:sym typeface="Roboto Black"/>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04056">
            <a:alpha val="82350"/>
          </a:srgbClr>
        </a:solidFill>
      </p:bgPr>
    </p:bg>
    <p:spTree>
      <p:nvGrpSpPr>
        <p:cNvPr id="308" name="Shape 308"/>
        <p:cNvGrpSpPr/>
        <p:nvPr/>
      </p:nvGrpSpPr>
      <p:grpSpPr>
        <a:xfrm>
          <a:off x="0" y="0"/>
          <a:ext cx="0" cy="0"/>
          <a:chOff x="0" y="0"/>
          <a:chExt cx="0" cy="0"/>
        </a:xfrm>
      </p:grpSpPr>
      <p:sp>
        <p:nvSpPr>
          <p:cNvPr id="309" name="Google Shape;309;p51"/>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2</a:t>
            </a:r>
            <a:r>
              <a:rPr b="0" i="0" lang="en" sz="4800" u="none" cap="none" strike="noStrike">
                <a:solidFill>
                  <a:schemeClr val="lt1"/>
                </a:solidFill>
                <a:latin typeface="Roboto Black"/>
                <a:ea typeface="Roboto Black"/>
                <a:cs typeface="Roboto Black"/>
                <a:sym typeface="Roboto Black"/>
              </a:rPr>
              <a:t>. </a:t>
            </a:r>
            <a:r>
              <a:rPr lang="en" sz="4800">
                <a:solidFill>
                  <a:schemeClr val="lt1"/>
                </a:solidFill>
                <a:latin typeface="Roboto Black"/>
                <a:ea typeface="Roboto Black"/>
                <a:cs typeface="Roboto Black"/>
                <a:sym typeface="Roboto Black"/>
              </a:rPr>
              <a:t>Introduction</a:t>
            </a:r>
            <a:endParaRPr sz="4800">
              <a:solidFill>
                <a:schemeClr val="lt1"/>
              </a:solidFill>
              <a:latin typeface="Roboto Black"/>
              <a:ea typeface="Roboto Black"/>
              <a:cs typeface="Roboto Black"/>
              <a:sym typeface="Roboto Black"/>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52"/>
          <p:cNvSpPr txBox="1"/>
          <p:nvPr/>
        </p:nvSpPr>
        <p:spPr>
          <a:xfrm>
            <a:off x="462125" y="132825"/>
            <a:ext cx="8432400" cy="4739100"/>
          </a:xfrm>
          <a:prstGeom prst="rect">
            <a:avLst/>
          </a:prstGeom>
          <a:noFill/>
          <a:ln>
            <a:noFill/>
          </a:ln>
        </p:spPr>
        <p:txBody>
          <a:bodyPr anchorCtr="0" anchor="t" bIns="91425" lIns="91425" spcFirstLastPara="1" rIns="91425" wrap="square" tIns="91425">
            <a:noAutofit/>
          </a:bodyPr>
          <a:lstStyle/>
          <a:p>
            <a:pPr indent="0" lvl="0" marL="0" rtl="0" algn="ctr">
              <a:lnSpc>
                <a:spcPct val="160000"/>
              </a:lnSpc>
              <a:spcBef>
                <a:spcPts val="0"/>
              </a:spcBef>
              <a:spcAft>
                <a:spcPts val="0"/>
              </a:spcAft>
              <a:buNone/>
            </a:pPr>
            <a:r>
              <a:rPr lang="en" sz="3000">
                <a:solidFill>
                  <a:srgbClr val="484848"/>
                </a:solidFill>
                <a:highlight>
                  <a:srgbClr val="FFFFFF"/>
                </a:highlight>
                <a:latin typeface="Roboto"/>
                <a:ea typeface="Roboto"/>
                <a:cs typeface="Roboto"/>
                <a:sym typeface="Roboto"/>
              </a:rPr>
              <a:t>Codeflix, a streaming video startup, is interested in measuring their user churn rate. </a:t>
            </a:r>
            <a:endParaRPr sz="1300">
              <a:solidFill>
                <a:srgbClr val="484848"/>
              </a:solidFill>
              <a:highlight>
                <a:srgbClr val="FFFFFF"/>
              </a:highlight>
              <a:latin typeface="Roboto"/>
              <a:ea typeface="Roboto"/>
              <a:cs typeface="Roboto"/>
              <a:sym typeface="Roboto"/>
            </a:endParaRPr>
          </a:p>
          <a:p>
            <a:pPr indent="-342900" lvl="0" marL="457200" rtl="0" algn="l">
              <a:lnSpc>
                <a:spcPct val="160000"/>
              </a:lnSpc>
              <a:spcBef>
                <a:spcPts val="1200"/>
              </a:spcBef>
              <a:spcAft>
                <a:spcPts val="0"/>
              </a:spcAft>
              <a:buClr>
                <a:srgbClr val="484848"/>
              </a:buClr>
              <a:buSzPts val="1800"/>
              <a:buFont typeface="Roboto"/>
              <a:buChar char="●"/>
            </a:pPr>
            <a:r>
              <a:rPr lang="en" sz="1800">
                <a:solidFill>
                  <a:srgbClr val="484848"/>
                </a:solidFill>
                <a:highlight>
                  <a:srgbClr val="FFFFFF"/>
                </a:highlight>
                <a:latin typeface="Roboto"/>
                <a:ea typeface="Roboto"/>
                <a:cs typeface="Roboto"/>
                <a:sym typeface="Roboto"/>
              </a:rPr>
              <a:t>Four months into launching Codeflix, management asks you to look into subscription churn rates. It’s early on in the business and people are excited to know how the company is doing.</a:t>
            </a:r>
            <a:endParaRPr sz="1800">
              <a:solidFill>
                <a:srgbClr val="484848"/>
              </a:solidFill>
              <a:highlight>
                <a:srgbClr val="FFFFFF"/>
              </a:highlight>
              <a:latin typeface="Roboto"/>
              <a:ea typeface="Roboto"/>
              <a:cs typeface="Roboto"/>
              <a:sym typeface="Roboto"/>
            </a:endParaRPr>
          </a:p>
          <a:p>
            <a:pPr indent="-342900" lvl="0" marL="457200" rtl="0" algn="l">
              <a:lnSpc>
                <a:spcPct val="160000"/>
              </a:lnSpc>
              <a:spcBef>
                <a:spcPts val="0"/>
              </a:spcBef>
              <a:spcAft>
                <a:spcPts val="0"/>
              </a:spcAft>
              <a:buClr>
                <a:srgbClr val="484848"/>
              </a:buClr>
              <a:buSzPts val="1800"/>
              <a:buFont typeface="Roboto"/>
              <a:buChar char="●"/>
            </a:pPr>
            <a:r>
              <a:rPr lang="en" sz="1800">
                <a:solidFill>
                  <a:srgbClr val="484848"/>
                </a:solidFill>
                <a:highlight>
                  <a:srgbClr val="FFFFFF"/>
                </a:highlight>
                <a:latin typeface="Roboto"/>
                <a:ea typeface="Roboto"/>
                <a:cs typeface="Roboto"/>
                <a:sym typeface="Roboto"/>
              </a:rPr>
              <a:t>The marketing department is particularly interested in how the churn compares between two segments of users. They provide you with a dataset containing subscription data for users who were acquired through two distinct channels.</a:t>
            </a:r>
            <a:endParaRPr sz="1800">
              <a:solidFill>
                <a:srgbClr val="484848"/>
              </a:solidFill>
              <a:highlight>
                <a:srgbClr val="FFFFFF"/>
              </a:highlight>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8" name="Shape 318"/>
        <p:cNvGrpSpPr/>
        <p:nvPr/>
      </p:nvGrpSpPr>
      <p:grpSpPr>
        <a:xfrm>
          <a:off x="0" y="0"/>
          <a:ext cx="0" cy="0"/>
          <a:chOff x="0" y="0"/>
          <a:chExt cx="0" cy="0"/>
        </a:xfrm>
      </p:grpSpPr>
      <p:sp>
        <p:nvSpPr>
          <p:cNvPr id="319" name="Google Shape;319;p53"/>
          <p:cNvSpPr txBox="1"/>
          <p:nvPr/>
        </p:nvSpPr>
        <p:spPr>
          <a:xfrm>
            <a:off x="462125" y="132825"/>
            <a:ext cx="8432400" cy="4739100"/>
          </a:xfrm>
          <a:prstGeom prst="rect">
            <a:avLst/>
          </a:prstGeom>
          <a:noFill/>
          <a:ln>
            <a:noFill/>
          </a:ln>
        </p:spPr>
        <p:txBody>
          <a:bodyPr anchorCtr="0" anchor="t" bIns="91425" lIns="91425" spcFirstLastPara="1" rIns="91425" wrap="square" tIns="91425">
            <a:noAutofit/>
          </a:bodyPr>
          <a:lstStyle/>
          <a:p>
            <a:pPr indent="0" lvl="0" marL="0" rtl="0" algn="ctr">
              <a:lnSpc>
                <a:spcPct val="160000"/>
              </a:lnSpc>
              <a:spcBef>
                <a:spcPts val="0"/>
              </a:spcBef>
              <a:spcAft>
                <a:spcPts val="0"/>
              </a:spcAft>
              <a:buNone/>
            </a:pPr>
            <a:r>
              <a:rPr lang="en" sz="3000">
                <a:solidFill>
                  <a:srgbClr val="484848"/>
                </a:solidFill>
                <a:highlight>
                  <a:srgbClr val="FFFFFF"/>
                </a:highlight>
                <a:latin typeface="Roboto"/>
                <a:ea typeface="Roboto"/>
                <a:cs typeface="Roboto"/>
                <a:sym typeface="Roboto"/>
              </a:rPr>
              <a:t>Key Questions</a:t>
            </a:r>
            <a:endParaRPr sz="1300">
              <a:solidFill>
                <a:srgbClr val="484848"/>
              </a:solidFill>
              <a:highlight>
                <a:srgbClr val="FFFFFF"/>
              </a:highlight>
              <a:latin typeface="Roboto"/>
              <a:ea typeface="Roboto"/>
              <a:cs typeface="Roboto"/>
              <a:sym typeface="Roboto"/>
            </a:endParaRPr>
          </a:p>
          <a:p>
            <a:pPr indent="-342900" lvl="0" marL="457200" rtl="0" algn="l">
              <a:lnSpc>
                <a:spcPct val="160000"/>
              </a:lnSpc>
              <a:spcBef>
                <a:spcPts val="1200"/>
              </a:spcBef>
              <a:spcAft>
                <a:spcPts val="0"/>
              </a:spcAft>
              <a:buClr>
                <a:srgbClr val="484848"/>
              </a:buClr>
              <a:buSzPts val="1800"/>
              <a:buFont typeface="Roboto"/>
              <a:buAutoNum type="arabicPeriod"/>
            </a:pPr>
            <a:r>
              <a:rPr lang="en" sz="1800">
                <a:solidFill>
                  <a:srgbClr val="484848"/>
                </a:solidFill>
                <a:highlight>
                  <a:srgbClr val="FFFFFF"/>
                </a:highlight>
                <a:latin typeface="Roboto"/>
                <a:ea typeface="Roboto"/>
                <a:cs typeface="Roboto"/>
                <a:sym typeface="Roboto"/>
              </a:rPr>
              <a:t>How many months has the company been operating? Which months do you have enough information to calculate a churn rate?</a:t>
            </a:r>
            <a:endParaRPr sz="1800">
              <a:solidFill>
                <a:srgbClr val="484848"/>
              </a:solidFill>
              <a:highlight>
                <a:srgbClr val="FFFFFF"/>
              </a:highlight>
              <a:latin typeface="Roboto"/>
              <a:ea typeface="Roboto"/>
              <a:cs typeface="Roboto"/>
              <a:sym typeface="Roboto"/>
            </a:endParaRPr>
          </a:p>
          <a:p>
            <a:pPr indent="-342900" lvl="0" marL="457200" rtl="0" algn="l">
              <a:lnSpc>
                <a:spcPct val="160000"/>
              </a:lnSpc>
              <a:spcBef>
                <a:spcPts val="0"/>
              </a:spcBef>
              <a:spcAft>
                <a:spcPts val="0"/>
              </a:spcAft>
              <a:buClr>
                <a:srgbClr val="484848"/>
              </a:buClr>
              <a:buSzPts val="1800"/>
              <a:buFont typeface="Roboto"/>
              <a:buAutoNum type="arabicPeriod"/>
            </a:pPr>
            <a:r>
              <a:rPr lang="en" sz="1800">
                <a:solidFill>
                  <a:srgbClr val="484848"/>
                </a:solidFill>
                <a:highlight>
                  <a:srgbClr val="FFFFFF"/>
                </a:highlight>
                <a:latin typeface="Roboto"/>
                <a:ea typeface="Roboto"/>
                <a:cs typeface="Roboto"/>
                <a:sym typeface="Roboto"/>
              </a:rPr>
              <a:t>What segments of users exist?</a:t>
            </a:r>
            <a:endParaRPr sz="1800">
              <a:solidFill>
                <a:srgbClr val="484848"/>
              </a:solidFill>
              <a:highlight>
                <a:srgbClr val="FFFFFF"/>
              </a:highlight>
              <a:latin typeface="Roboto"/>
              <a:ea typeface="Roboto"/>
              <a:cs typeface="Roboto"/>
              <a:sym typeface="Roboto"/>
            </a:endParaRPr>
          </a:p>
          <a:p>
            <a:pPr indent="-342900" lvl="0" marL="457200" rtl="0" algn="l">
              <a:lnSpc>
                <a:spcPct val="160000"/>
              </a:lnSpc>
              <a:spcBef>
                <a:spcPts val="0"/>
              </a:spcBef>
              <a:spcAft>
                <a:spcPts val="0"/>
              </a:spcAft>
              <a:buClr>
                <a:srgbClr val="484848"/>
              </a:buClr>
              <a:buSzPts val="1800"/>
              <a:buFont typeface="Roboto"/>
              <a:buAutoNum type="arabicPeriod"/>
            </a:pPr>
            <a:r>
              <a:rPr lang="en" sz="1800">
                <a:solidFill>
                  <a:srgbClr val="484848"/>
                </a:solidFill>
                <a:highlight>
                  <a:srgbClr val="FFFFFF"/>
                </a:highlight>
                <a:latin typeface="Roboto"/>
                <a:ea typeface="Roboto"/>
                <a:cs typeface="Roboto"/>
                <a:sym typeface="Roboto"/>
              </a:rPr>
              <a:t>What is the overall churn trend since the company started? Churn rate = cancelled users / active users </a:t>
            </a:r>
            <a:endParaRPr sz="1800">
              <a:solidFill>
                <a:srgbClr val="484848"/>
              </a:solidFill>
              <a:highlight>
                <a:srgbClr val="FFFFFF"/>
              </a:highlight>
              <a:latin typeface="Roboto"/>
              <a:ea typeface="Roboto"/>
              <a:cs typeface="Roboto"/>
              <a:sym typeface="Roboto"/>
            </a:endParaRPr>
          </a:p>
          <a:p>
            <a:pPr indent="-342900" lvl="0" marL="457200" rtl="0" algn="l">
              <a:lnSpc>
                <a:spcPct val="160000"/>
              </a:lnSpc>
              <a:spcBef>
                <a:spcPts val="0"/>
              </a:spcBef>
              <a:spcAft>
                <a:spcPts val="0"/>
              </a:spcAft>
              <a:buClr>
                <a:srgbClr val="484848"/>
              </a:buClr>
              <a:buSzPts val="1800"/>
              <a:buFont typeface="Roboto"/>
              <a:buAutoNum type="arabicPeriod"/>
            </a:pPr>
            <a:r>
              <a:rPr lang="en" sz="1800">
                <a:solidFill>
                  <a:srgbClr val="484848"/>
                </a:solidFill>
                <a:highlight>
                  <a:srgbClr val="FFFFFF"/>
                </a:highlight>
                <a:latin typeface="Roboto"/>
                <a:ea typeface="Roboto"/>
                <a:cs typeface="Roboto"/>
                <a:sym typeface="Roboto"/>
              </a:rPr>
              <a:t>Compare the churn rates between user segments. Which segment of users should the company focus on expanding?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04056">
            <a:alpha val="82350"/>
          </a:srgbClr>
        </a:solidFill>
      </p:bgPr>
    </p:bg>
    <p:spTree>
      <p:nvGrpSpPr>
        <p:cNvPr id="323" name="Shape 323"/>
        <p:cNvGrpSpPr/>
        <p:nvPr/>
      </p:nvGrpSpPr>
      <p:grpSpPr>
        <a:xfrm>
          <a:off x="0" y="0"/>
          <a:ext cx="0" cy="0"/>
          <a:chOff x="0" y="0"/>
          <a:chExt cx="0" cy="0"/>
        </a:xfrm>
      </p:grpSpPr>
      <p:sp>
        <p:nvSpPr>
          <p:cNvPr id="324" name="Google Shape;324;p54"/>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3. Methods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55"/>
          <p:cNvSpPr txBox="1"/>
          <p:nvPr/>
        </p:nvSpPr>
        <p:spPr>
          <a:xfrm>
            <a:off x="462125" y="132825"/>
            <a:ext cx="8432400" cy="4739100"/>
          </a:xfrm>
          <a:prstGeom prst="rect">
            <a:avLst/>
          </a:prstGeom>
          <a:noFill/>
          <a:ln>
            <a:noFill/>
          </a:ln>
        </p:spPr>
        <p:txBody>
          <a:bodyPr anchorCtr="0" anchor="t" bIns="91425" lIns="91425" spcFirstLastPara="1" rIns="91425" wrap="square" tIns="91425">
            <a:noAutofit/>
          </a:bodyPr>
          <a:lstStyle/>
          <a:p>
            <a:pPr indent="0" lvl="0" marL="0" rtl="0" algn="ctr">
              <a:lnSpc>
                <a:spcPct val="160000"/>
              </a:lnSpc>
              <a:spcBef>
                <a:spcPts val="0"/>
              </a:spcBef>
              <a:spcAft>
                <a:spcPts val="0"/>
              </a:spcAft>
              <a:buNone/>
            </a:pPr>
            <a:r>
              <a:rPr lang="en" sz="3000">
                <a:solidFill>
                  <a:srgbClr val="484848"/>
                </a:solidFill>
                <a:highlight>
                  <a:srgbClr val="FFFFFF"/>
                </a:highlight>
                <a:latin typeface="Roboto"/>
                <a:ea typeface="Roboto"/>
                <a:cs typeface="Roboto"/>
                <a:sym typeface="Roboto"/>
              </a:rPr>
              <a:t>Basic Information</a:t>
            </a:r>
            <a:endParaRPr sz="1300">
              <a:solidFill>
                <a:srgbClr val="484848"/>
              </a:solidFill>
              <a:highlight>
                <a:srgbClr val="FFFFFF"/>
              </a:highlight>
              <a:latin typeface="Roboto"/>
              <a:ea typeface="Roboto"/>
              <a:cs typeface="Roboto"/>
              <a:sym typeface="Roboto"/>
            </a:endParaRPr>
          </a:p>
          <a:p>
            <a:pPr indent="0" lvl="0" marL="0" rtl="0" algn="l">
              <a:lnSpc>
                <a:spcPct val="160000"/>
              </a:lnSpc>
              <a:spcBef>
                <a:spcPts val="1200"/>
              </a:spcBef>
              <a:spcAft>
                <a:spcPts val="0"/>
              </a:spcAft>
              <a:buClr>
                <a:schemeClr val="dk1"/>
              </a:buClr>
              <a:buSzPts val="1100"/>
              <a:buFont typeface="Arial"/>
              <a:buNone/>
            </a:pPr>
            <a:r>
              <a:rPr lang="en" sz="1800">
                <a:solidFill>
                  <a:srgbClr val="484848"/>
                </a:solidFill>
                <a:highlight>
                  <a:srgbClr val="FFFFFF"/>
                </a:highlight>
                <a:latin typeface="Roboto"/>
                <a:ea typeface="Roboto"/>
                <a:cs typeface="Roboto"/>
                <a:sym typeface="Roboto"/>
              </a:rPr>
              <a:t>The dataset provided to you contains one SQL table, </a:t>
            </a:r>
            <a:r>
              <a:rPr lang="en" sz="1800">
                <a:solidFill>
                  <a:srgbClr val="15141F"/>
                </a:solidFill>
                <a:highlight>
                  <a:srgbClr val="DFE0E0"/>
                </a:highlight>
                <a:latin typeface="Roboto"/>
                <a:ea typeface="Roboto"/>
                <a:cs typeface="Roboto"/>
                <a:sym typeface="Roboto"/>
              </a:rPr>
              <a:t>subscriptions</a:t>
            </a:r>
            <a:r>
              <a:rPr lang="en" sz="1800">
                <a:solidFill>
                  <a:srgbClr val="484848"/>
                </a:solidFill>
                <a:highlight>
                  <a:srgbClr val="FFFFFF"/>
                </a:highlight>
                <a:latin typeface="Roboto"/>
                <a:ea typeface="Roboto"/>
                <a:cs typeface="Roboto"/>
                <a:sym typeface="Roboto"/>
              </a:rPr>
              <a:t>. Within the table, there are 4 columns:</a:t>
            </a:r>
            <a:endParaRPr sz="1800">
              <a:solidFill>
                <a:srgbClr val="484848"/>
              </a:solidFill>
              <a:highlight>
                <a:srgbClr val="FFFFFF"/>
              </a:highlight>
              <a:latin typeface="Roboto"/>
              <a:ea typeface="Roboto"/>
              <a:cs typeface="Roboto"/>
              <a:sym typeface="Roboto"/>
            </a:endParaRPr>
          </a:p>
          <a:p>
            <a:pPr indent="-342900" lvl="0" marL="457200" rtl="0" algn="l">
              <a:lnSpc>
                <a:spcPct val="160000"/>
              </a:lnSpc>
              <a:spcBef>
                <a:spcPts val="1200"/>
              </a:spcBef>
              <a:spcAft>
                <a:spcPts val="0"/>
              </a:spcAft>
              <a:buClr>
                <a:srgbClr val="484848"/>
              </a:buClr>
              <a:buSzPts val="1800"/>
              <a:buFont typeface="Roboto"/>
              <a:buChar char="●"/>
            </a:pPr>
            <a:r>
              <a:rPr lang="en" sz="1800">
                <a:solidFill>
                  <a:srgbClr val="15141F"/>
                </a:solidFill>
                <a:highlight>
                  <a:srgbClr val="DFE0E0"/>
                </a:highlight>
                <a:latin typeface="Roboto"/>
                <a:ea typeface="Roboto"/>
                <a:cs typeface="Roboto"/>
                <a:sym typeface="Roboto"/>
              </a:rPr>
              <a:t>id</a:t>
            </a:r>
            <a:r>
              <a:rPr lang="en" sz="1800">
                <a:solidFill>
                  <a:srgbClr val="484848"/>
                </a:solidFill>
                <a:highlight>
                  <a:srgbClr val="FFFFFF"/>
                </a:highlight>
                <a:latin typeface="Roboto"/>
                <a:ea typeface="Roboto"/>
                <a:cs typeface="Roboto"/>
                <a:sym typeface="Roboto"/>
              </a:rPr>
              <a:t> - the subscription id</a:t>
            </a:r>
            <a:endParaRPr sz="1800">
              <a:solidFill>
                <a:srgbClr val="484848"/>
              </a:solidFill>
              <a:highlight>
                <a:srgbClr val="FFFFFF"/>
              </a:highlight>
              <a:latin typeface="Roboto"/>
              <a:ea typeface="Roboto"/>
              <a:cs typeface="Roboto"/>
              <a:sym typeface="Roboto"/>
            </a:endParaRPr>
          </a:p>
          <a:p>
            <a:pPr indent="-342900" lvl="0" marL="457200" rtl="0" algn="l">
              <a:lnSpc>
                <a:spcPct val="160000"/>
              </a:lnSpc>
              <a:spcBef>
                <a:spcPts val="0"/>
              </a:spcBef>
              <a:spcAft>
                <a:spcPts val="0"/>
              </a:spcAft>
              <a:buClr>
                <a:srgbClr val="484848"/>
              </a:buClr>
              <a:buSzPts val="1800"/>
              <a:buFont typeface="Roboto"/>
              <a:buChar char="●"/>
            </a:pPr>
            <a:r>
              <a:rPr lang="en" sz="1800">
                <a:solidFill>
                  <a:srgbClr val="15141F"/>
                </a:solidFill>
                <a:highlight>
                  <a:srgbClr val="DFE0E0"/>
                </a:highlight>
                <a:latin typeface="Roboto"/>
                <a:ea typeface="Roboto"/>
                <a:cs typeface="Roboto"/>
                <a:sym typeface="Roboto"/>
              </a:rPr>
              <a:t>subscription_start</a:t>
            </a:r>
            <a:r>
              <a:rPr lang="en" sz="1800">
                <a:solidFill>
                  <a:srgbClr val="484848"/>
                </a:solidFill>
                <a:highlight>
                  <a:srgbClr val="FFFFFF"/>
                </a:highlight>
                <a:latin typeface="Roboto"/>
                <a:ea typeface="Roboto"/>
                <a:cs typeface="Roboto"/>
                <a:sym typeface="Roboto"/>
              </a:rPr>
              <a:t> - the start date of the subscription</a:t>
            </a:r>
            <a:endParaRPr sz="1800">
              <a:solidFill>
                <a:srgbClr val="484848"/>
              </a:solidFill>
              <a:highlight>
                <a:srgbClr val="FFFFFF"/>
              </a:highlight>
              <a:latin typeface="Roboto"/>
              <a:ea typeface="Roboto"/>
              <a:cs typeface="Roboto"/>
              <a:sym typeface="Roboto"/>
            </a:endParaRPr>
          </a:p>
          <a:p>
            <a:pPr indent="-342900" lvl="0" marL="457200" rtl="0" algn="l">
              <a:lnSpc>
                <a:spcPct val="160000"/>
              </a:lnSpc>
              <a:spcBef>
                <a:spcPts val="0"/>
              </a:spcBef>
              <a:spcAft>
                <a:spcPts val="0"/>
              </a:spcAft>
              <a:buClr>
                <a:srgbClr val="484848"/>
              </a:buClr>
              <a:buSzPts val="1800"/>
              <a:buFont typeface="Roboto"/>
              <a:buChar char="●"/>
            </a:pPr>
            <a:r>
              <a:rPr lang="en" sz="1800">
                <a:solidFill>
                  <a:srgbClr val="15141F"/>
                </a:solidFill>
                <a:highlight>
                  <a:srgbClr val="DFE0E0"/>
                </a:highlight>
                <a:latin typeface="Roboto"/>
                <a:ea typeface="Roboto"/>
                <a:cs typeface="Roboto"/>
                <a:sym typeface="Roboto"/>
              </a:rPr>
              <a:t>subscription_end</a:t>
            </a:r>
            <a:r>
              <a:rPr lang="en" sz="1800">
                <a:solidFill>
                  <a:srgbClr val="484848"/>
                </a:solidFill>
                <a:highlight>
                  <a:srgbClr val="FFFFFF"/>
                </a:highlight>
                <a:latin typeface="Roboto"/>
                <a:ea typeface="Roboto"/>
                <a:cs typeface="Roboto"/>
                <a:sym typeface="Roboto"/>
              </a:rPr>
              <a:t> - the end date of the subscription</a:t>
            </a:r>
            <a:endParaRPr sz="1800">
              <a:solidFill>
                <a:srgbClr val="484848"/>
              </a:solidFill>
              <a:highlight>
                <a:srgbClr val="FFFFFF"/>
              </a:highlight>
              <a:latin typeface="Roboto"/>
              <a:ea typeface="Roboto"/>
              <a:cs typeface="Roboto"/>
              <a:sym typeface="Roboto"/>
            </a:endParaRPr>
          </a:p>
          <a:p>
            <a:pPr indent="-342900" lvl="0" marL="457200" rtl="0" algn="l">
              <a:lnSpc>
                <a:spcPct val="160000"/>
              </a:lnSpc>
              <a:spcBef>
                <a:spcPts val="0"/>
              </a:spcBef>
              <a:spcAft>
                <a:spcPts val="0"/>
              </a:spcAft>
              <a:buClr>
                <a:srgbClr val="484848"/>
              </a:buClr>
              <a:buSzPts val="1800"/>
              <a:buFont typeface="Roboto"/>
              <a:buChar char="●"/>
            </a:pPr>
            <a:r>
              <a:rPr lang="en" sz="1800">
                <a:solidFill>
                  <a:srgbClr val="15141F"/>
                </a:solidFill>
                <a:highlight>
                  <a:srgbClr val="DFE0E0"/>
                </a:highlight>
                <a:latin typeface="Roboto"/>
                <a:ea typeface="Roboto"/>
                <a:cs typeface="Roboto"/>
                <a:sym typeface="Roboto"/>
              </a:rPr>
              <a:t>segment</a:t>
            </a:r>
            <a:r>
              <a:rPr lang="en" sz="1800">
                <a:solidFill>
                  <a:srgbClr val="484848"/>
                </a:solidFill>
                <a:highlight>
                  <a:srgbClr val="FFFFFF"/>
                </a:highlight>
                <a:latin typeface="Roboto"/>
                <a:ea typeface="Roboto"/>
                <a:cs typeface="Roboto"/>
                <a:sym typeface="Roboto"/>
              </a:rPr>
              <a:t> - this identifies which segment the subscription owner belongs to</a:t>
            </a:r>
            <a:endParaRPr sz="1800">
              <a:solidFill>
                <a:srgbClr val="484848"/>
              </a:solidFill>
              <a:highlight>
                <a:srgbClr val="FFFFFF"/>
              </a:highlight>
              <a:latin typeface="Roboto"/>
              <a:ea typeface="Roboto"/>
              <a:cs typeface="Roboto"/>
              <a:sym typeface="Roboto"/>
            </a:endParaRPr>
          </a:p>
          <a:p>
            <a:pPr indent="0" lvl="0" marL="0" rtl="0" algn="l">
              <a:lnSpc>
                <a:spcPct val="160000"/>
              </a:lnSpc>
              <a:spcBef>
                <a:spcPts val="1200"/>
              </a:spcBef>
              <a:spcAft>
                <a:spcPts val="0"/>
              </a:spcAft>
              <a:buClr>
                <a:schemeClr val="dk1"/>
              </a:buClr>
              <a:buSzPts val="1100"/>
              <a:buFont typeface="Arial"/>
              <a:buNone/>
            </a:pPr>
            <a:r>
              <a:rPr b="1" lang="en" sz="1800">
                <a:solidFill>
                  <a:srgbClr val="484848"/>
                </a:solidFill>
                <a:highlight>
                  <a:srgbClr val="FFFFFF"/>
                </a:highlight>
                <a:latin typeface="Roboto"/>
                <a:ea typeface="Roboto"/>
                <a:cs typeface="Roboto"/>
                <a:sym typeface="Roboto"/>
              </a:rPr>
              <a:t>Codeflix requires a minimum subscription length of 31 days, so a user can never start and end their subscription in the same month.</a:t>
            </a:r>
            <a:endParaRPr b="1" sz="1800">
              <a:solidFill>
                <a:srgbClr val="484848"/>
              </a:solidFill>
              <a:highlight>
                <a:srgbClr val="FFFFFF"/>
              </a:highlight>
              <a:latin typeface="Roboto"/>
              <a:ea typeface="Roboto"/>
              <a:cs typeface="Roboto"/>
              <a:sym typeface="Roboto"/>
            </a:endParaRPr>
          </a:p>
          <a:p>
            <a:pPr indent="0" lvl="0" marL="457200" rtl="0" algn="l">
              <a:lnSpc>
                <a:spcPct val="160000"/>
              </a:lnSpc>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56"/>
          <p:cNvSpPr txBox="1"/>
          <p:nvPr/>
        </p:nvSpPr>
        <p:spPr>
          <a:xfrm>
            <a:off x="311700" y="292625"/>
            <a:ext cx="8520600" cy="837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3.1 Get Familiar with the Codeflix data</a:t>
            </a:r>
            <a:endParaRPr b="1" i="0" sz="2400" u="none" cap="none" strike="noStrike">
              <a:solidFill>
                <a:srgbClr val="295269"/>
              </a:solidFill>
              <a:latin typeface="Roboto"/>
              <a:ea typeface="Roboto"/>
              <a:cs typeface="Roboto"/>
              <a:sym typeface="Roboto"/>
            </a:endParaRPr>
          </a:p>
        </p:txBody>
      </p:sp>
      <p:sp>
        <p:nvSpPr>
          <p:cNvPr id="335" name="Google Shape;335;p56"/>
          <p:cNvSpPr txBox="1"/>
          <p:nvPr/>
        </p:nvSpPr>
        <p:spPr>
          <a:xfrm>
            <a:off x="5179100" y="1201325"/>
            <a:ext cx="3870900" cy="37464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SELECT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FROM subscriptions</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rPr lang="en" sz="900">
                <a:latin typeface="Courier New"/>
                <a:ea typeface="Courier New"/>
                <a:cs typeface="Courier New"/>
                <a:sym typeface="Courier New"/>
              </a:rPr>
              <a:t> LIMIT 100;</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100"/>
              <a:buFont typeface="Arial"/>
              <a:buNone/>
            </a:pPr>
            <a:r>
              <a:t/>
            </a:r>
            <a:endParaRPr sz="900">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36" name="Google Shape;336;p56"/>
          <p:cNvSpPr txBox="1"/>
          <p:nvPr/>
        </p:nvSpPr>
        <p:spPr>
          <a:xfrm>
            <a:off x="177975" y="1201325"/>
            <a:ext cx="4920900" cy="18330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chemeClr val="dk1"/>
                </a:solidFill>
                <a:latin typeface="Roboto"/>
                <a:ea typeface="Roboto"/>
                <a:cs typeface="Roboto"/>
                <a:sym typeface="Roboto"/>
              </a:rPr>
              <a:t>Take a look at the first 100 rows of data in the subscriptions table. How many different segments do you see?</a:t>
            </a:r>
            <a:endParaRPr b="1"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Two (2) segments: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Segment 30</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Segment 87</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37" name="Google Shape;337;p56"/>
          <p:cNvGraphicFramePr/>
          <p:nvPr/>
        </p:nvGraphicFramePr>
        <p:xfrm>
          <a:off x="177975" y="3189000"/>
          <a:ext cx="3000000" cy="3000000"/>
        </p:xfrm>
        <a:graphic>
          <a:graphicData uri="http://schemas.openxmlformats.org/drawingml/2006/table">
            <a:tbl>
              <a:tblPr>
                <a:noFill/>
                <a:tableStyleId>{60BDF8D7-AFA9-412E-A79F-3B8E0348F5FA}</a:tableStyleId>
              </a:tblPr>
              <a:tblGrid>
                <a:gridCol w="1102475"/>
                <a:gridCol w="1315600"/>
                <a:gridCol w="1299475"/>
                <a:gridCol w="1203350"/>
              </a:tblGrid>
              <a:tr h="416800">
                <a:tc>
                  <a:txBody>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id</a:t>
                      </a:r>
                      <a:endParaRPr b="1" sz="1000" u="none" cap="none" strike="noStrike">
                        <a:solidFill>
                          <a:srgbClr val="FFFFFF"/>
                        </a:solidFill>
                      </a:endParaRPr>
                    </a:p>
                  </a:txBody>
                  <a:tcPr marT="91425" marB="91425" marR="91425" marL="91425">
                    <a:lnB cap="flat" cmpd="sng" w="9525">
                      <a:solidFill>
                        <a:srgbClr val="FFFFFF"/>
                      </a:solidFill>
                      <a:prstDash val="solid"/>
                      <a:round/>
                      <a:headEnd len="sm" w="sm" type="none"/>
                      <a:tailEnd len="sm" w="sm" type="none"/>
                    </a:lnB>
                    <a:solidFill>
                      <a:srgbClr val="204056">
                        <a:alpha val="82350"/>
                      </a:srgbClr>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subscription_start</a:t>
                      </a:r>
                      <a:endParaRPr b="1" sz="1000" u="none" cap="none" strike="noStrike">
                        <a:solidFill>
                          <a:srgbClr val="FFFFFF"/>
                        </a:solidFill>
                      </a:endParaRPr>
                    </a:p>
                  </a:txBody>
                  <a:tcPr marT="91425" marB="91425" marR="91425" marL="91425">
                    <a:lnB cap="flat" cmpd="sng" w="9525">
                      <a:solidFill>
                        <a:srgbClr val="FFFFFF"/>
                      </a:solidFill>
                      <a:prstDash val="solid"/>
                      <a:round/>
                      <a:headEnd len="sm" w="sm" type="none"/>
                      <a:tailEnd len="sm" w="sm" type="none"/>
                    </a:lnB>
                    <a:solidFill>
                      <a:srgbClr val="204056">
                        <a:alpha val="82350"/>
                      </a:srgbClr>
                    </a:solidFill>
                  </a:tcPr>
                </a:tc>
                <a:tc>
                  <a:txBody>
                    <a:bodyPr/>
                    <a:lstStyle/>
                    <a:p>
                      <a:pPr indent="0" lvl="0" marL="0" marR="0" rtl="0" algn="ctr">
                        <a:lnSpc>
                          <a:spcPct val="100000"/>
                        </a:lnSpc>
                        <a:spcBef>
                          <a:spcPts val="0"/>
                        </a:spcBef>
                        <a:spcAft>
                          <a:spcPts val="0"/>
                        </a:spcAft>
                        <a:buClr>
                          <a:srgbClr val="000000"/>
                        </a:buClr>
                        <a:buSzPts val="1000"/>
                        <a:buFont typeface="Arial"/>
                        <a:buNone/>
                      </a:pPr>
                      <a:r>
                        <a:rPr b="1" lang="en" sz="1000">
                          <a:solidFill>
                            <a:srgbClr val="FFFFFF"/>
                          </a:solidFill>
                        </a:rPr>
                        <a:t>subscription_end</a:t>
                      </a:r>
                      <a:endParaRPr b="1" sz="1000" u="none" cap="none" strike="noStrike">
                        <a:solidFill>
                          <a:srgbClr val="FFFFFF"/>
                        </a:solidFill>
                      </a:endParaRPr>
                    </a:p>
                  </a:txBody>
                  <a:tcPr marT="91425" marB="91425" marR="91425" marL="91425">
                    <a:lnB cap="flat" cmpd="sng" w="9525">
                      <a:solidFill>
                        <a:srgbClr val="FFFFFF"/>
                      </a:solidFill>
                      <a:prstDash val="solid"/>
                      <a:round/>
                      <a:headEnd len="sm" w="sm" type="none"/>
                      <a:tailEnd len="sm" w="sm" type="none"/>
                    </a:lnB>
                    <a:solidFill>
                      <a:srgbClr val="204056">
                        <a:alpha val="82350"/>
                      </a:srgbClr>
                    </a:solidFill>
                  </a:tcPr>
                </a:tc>
                <a:tc>
                  <a:txBody>
                    <a:bodyPr/>
                    <a:lstStyle/>
                    <a:p>
                      <a:pPr indent="0" lvl="0" marL="0" marR="0" rtl="0" algn="ctr">
                        <a:lnSpc>
                          <a:spcPct val="100000"/>
                        </a:lnSpc>
                        <a:spcBef>
                          <a:spcPts val="0"/>
                        </a:spcBef>
                        <a:spcAft>
                          <a:spcPts val="0"/>
                        </a:spcAft>
                        <a:buNone/>
                      </a:pPr>
                      <a:r>
                        <a:rPr b="1" lang="en" sz="1000">
                          <a:solidFill>
                            <a:srgbClr val="FFFFFF"/>
                          </a:solidFill>
                        </a:rPr>
                        <a:t>segment</a:t>
                      </a:r>
                      <a:endParaRPr b="1" sz="1000" u="none" cap="none" strike="noStrike">
                        <a:solidFill>
                          <a:srgbClr val="FFFFFF"/>
                        </a:solidFill>
                      </a:endParaRPr>
                    </a:p>
                  </a:txBody>
                  <a:tcPr marT="91425" marB="91425" marR="91425" marL="91425">
                    <a:lnB cap="flat" cmpd="sng" w="9525">
                      <a:solidFill>
                        <a:srgbClr val="FFFFFF"/>
                      </a:solidFill>
                      <a:prstDash val="solid"/>
                      <a:round/>
                      <a:headEnd len="sm" w="sm" type="none"/>
                      <a:tailEnd len="sm" w="sm" type="none"/>
                    </a:lnB>
                    <a:solidFill>
                      <a:srgbClr val="204056">
                        <a:alpha val="82350"/>
                      </a:srgbClr>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11</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2016-12-01</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2017-01-17</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87</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12</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2016-12-01</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2017-02-07</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87</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13</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2016-12-01</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l">
                        <a:spcBef>
                          <a:spcPts val="0"/>
                        </a:spcBef>
                        <a:spcAft>
                          <a:spcPts val="0"/>
                        </a:spcAft>
                        <a:buNone/>
                      </a:pPr>
                      <a:r>
                        <a:t/>
                      </a:r>
                      <a:endParaRPr sz="800" u="none" cap="none" strike="noStrike"/>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30</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r h="335475">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14</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2016-12-01</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2017-03-07</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c>
                  <a:txBody>
                    <a:bodyPr/>
                    <a:lstStyle/>
                    <a:p>
                      <a:pPr indent="0" lvl="0" marL="0" rtl="0" algn="ctr">
                        <a:lnSpc>
                          <a:spcPct val="115000"/>
                        </a:lnSpc>
                        <a:spcBef>
                          <a:spcPts val="0"/>
                        </a:spcBef>
                        <a:spcAft>
                          <a:spcPts val="0"/>
                        </a:spcAft>
                        <a:buNone/>
                      </a:pPr>
                      <a:r>
                        <a:rPr lang="en" sz="1050">
                          <a:solidFill>
                            <a:srgbClr val="525252"/>
                          </a:solidFill>
                          <a:highlight>
                            <a:srgbClr val="E9EAEA"/>
                          </a:highlight>
                          <a:latin typeface="Roboto"/>
                          <a:ea typeface="Roboto"/>
                          <a:cs typeface="Roboto"/>
                          <a:sym typeface="Roboto"/>
                        </a:rPr>
                        <a:t>30</a:t>
                      </a:r>
                      <a:endParaRPr sz="1050" u="none" cap="none" strike="noStrike">
                        <a:solidFill>
                          <a:srgbClr val="525252"/>
                        </a:solidFill>
                        <a:highlight>
                          <a:srgbClr val="E9EAEA"/>
                        </a:highlight>
                        <a:latin typeface="Roboto"/>
                        <a:ea typeface="Roboto"/>
                        <a:cs typeface="Roboto"/>
                        <a:sym typeface="Roboto"/>
                      </a:endParaRPr>
                    </a:p>
                  </a:txBody>
                  <a:tcPr marT="91425" marB="91425" marR="91425" marL="91425">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solidFill>
                      <a:srgbClr val="EBEBEB"/>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